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tiff" ContentType="image/tiff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58" r:id="rId3"/>
    <p:sldId id="259" r:id="rId4"/>
    <p:sldId id="260" r:id="rId5"/>
    <p:sldId id="261" r:id="rId6"/>
    <p:sldId id="262" r:id="rId7"/>
  </p:sldIdLst>
  <p:sldSz cx="12188825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9" d="100"/>
          <a:sy n="89" d="100"/>
        </p:scale>
        <p:origin x="-114" y="-426"/>
      </p:cViewPr>
      <p:guideLst>
        <p:guide orient="horz" pos="2160"/>
        <p:guide pos="3839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3603" y="1122363"/>
            <a:ext cx="9141619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3603" y="3602038"/>
            <a:ext cx="9141619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72E012-56C9-4041-AAA2-F696BA3D6AB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12/16/2018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B1BE2-A79D-DC41-9060-0AA3859A82C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6242825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72E012-56C9-4041-AAA2-F696BA3D6AB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12/16/2018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B1BE2-A79D-DC41-9060-0AA3859A82C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9623181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2630" y="365125"/>
            <a:ext cx="262821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7985" y="365125"/>
            <a:ext cx="7732286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72E012-56C9-4041-AAA2-F696BA3D6AB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12/16/2018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B1BE2-A79D-DC41-9060-0AA3859A82C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7747800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72E012-56C9-4041-AAA2-F696BA3D6AB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12/16/2018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B1BE2-A79D-DC41-9060-0AA3859A82C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8593871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634" y="1709746"/>
            <a:ext cx="10512862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634" y="4589471"/>
            <a:ext cx="10512862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72E012-56C9-4041-AAA2-F696BA3D6AB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12/16/2018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B1BE2-A79D-DC41-9060-0AA3859A82C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5374963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7982" y="1825625"/>
            <a:ext cx="5180251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0592" y="1825625"/>
            <a:ext cx="5180251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72E012-56C9-4041-AAA2-F696BA3D6AB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12/16/2018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B1BE2-A79D-DC41-9060-0AA3859A82C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3854393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569" y="365129"/>
            <a:ext cx="10512862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571" y="1681163"/>
            <a:ext cx="5156443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571" y="2505075"/>
            <a:ext cx="5156443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0596" y="1681163"/>
            <a:ext cx="518183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0596" y="2505075"/>
            <a:ext cx="518183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72E012-56C9-4041-AAA2-F696BA3D6AB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12/16/2018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B1BE2-A79D-DC41-9060-0AA3859A82C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0619252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72E012-56C9-4041-AAA2-F696BA3D6AB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12/16/2018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B1BE2-A79D-DC41-9060-0AA3859A82C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8344348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72E012-56C9-4041-AAA2-F696BA3D6AB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12/16/2018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B1BE2-A79D-DC41-9060-0AA3859A82C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2785611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569" y="457200"/>
            <a:ext cx="393121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1838" y="987433"/>
            <a:ext cx="6170593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569" y="2057400"/>
            <a:ext cx="393121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72E012-56C9-4041-AAA2-F696BA3D6AB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12/16/2018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B1BE2-A79D-DC41-9060-0AA3859A82C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0557921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569" y="457200"/>
            <a:ext cx="393121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1838" y="987433"/>
            <a:ext cx="6170593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569" y="2057400"/>
            <a:ext cx="393121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72E012-56C9-4041-AAA2-F696BA3D6AB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12/16/2018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B1BE2-A79D-DC41-9060-0AA3859A82C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410041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7982" y="365129"/>
            <a:ext cx="10512862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7982" y="1825625"/>
            <a:ext cx="10512862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7982" y="6356358"/>
            <a:ext cx="274248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72E012-56C9-4041-AAA2-F696BA3D6AB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12/16/2018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7549" y="6356358"/>
            <a:ext cx="411372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08357" y="6356358"/>
            <a:ext cx="274248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6B1BE2-A79D-DC41-9060-0AA3859A82C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9194456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tif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tif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tif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tif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tif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7982" y="2080806"/>
            <a:ext cx="10512862" cy="4351338"/>
          </a:xfrm>
        </p:spPr>
        <p:txBody>
          <a:bodyPr>
            <a:norm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800" i="1" dirty="0" smtClean="0"/>
              <a:t>“The statutes of the Lord are right rejoicing the heart!” </a:t>
            </a:r>
            <a:r>
              <a:rPr lang="en-US" sz="4800" dirty="0" smtClean="0"/>
              <a:t>(Ps. 19:8)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4800" dirty="0"/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800" i="1" dirty="0" smtClean="0"/>
              <a:t>“His commandments are not burdensome” </a:t>
            </a:r>
            <a:r>
              <a:rPr lang="en-US" sz="4800" dirty="0" smtClean="0"/>
              <a:t>(I Jn. 5:3)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4800" dirty="0"/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4800" dirty="0" smtClean="0"/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172709" y="91974"/>
            <a:ext cx="1913362" cy="1435395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1212340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07162" y="235728"/>
            <a:ext cx="6932394" cy="1325563"/>
          </a:xfrm>
        </p:spPr>
        <p:txBody>
          <a:bodyPr/>
          <a:lstStyle/>
          <a:p>
            <a:pPr algn="ctr"/>
            <a:r>
              <a:rPr lang="en-US" b="1" dirty="0" smtClean="0">
                <a:solidFill>
                  <a:srgbClr val="C00000"/>
                </a:solidFill>
              </a:rPr>
              <a:t>Not burdensome!?</a:t>
            </a:r>
            <a:endParaRPr lang="en-US" b="1" dirty="0">
              <a:solidFill>
                <a:srgbClr val="C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0714" y="1690698"/>
            <a:ext cx="10385304" cy="5007823"/>
          </a:xfrm>
        </p:spPr>
        <p:txBody>
          <a:bodyPr>
            <a:normAutofit/>
          </a:bodyPr>
          <a:lstStyle/>
          <a:p>
            <a:r>
              <a:rPr lang="en-US" dirty="0" smtClean="0"/>
              <a:t>Jesus likened our Christian walk to the one He would make at Calvary: </a:t>
            </a:r>
            <a:r>
              <a:rPr lang="en-US" i="1" dirty="0" smtClean="0"/>
              <a:t>Then </a:t>
            </a:r>
            <a:r>
              <a:rPr lang="en-US" i="1" dirty="0"/>
              <a:t>He said to them all, “If anyone desires to come after Me, let him deny himself, and take up his cross </a:t>
            </a:r>
            <a:r>
              <a:rPr lang="en-US" i="1" dirty="0" smtClean="0"/>
              <a:t>daily</a:t>
            </a:r>
            <a:r>
              <a:rPr lang="en-US" i="1" dirty="0"/>
              <a:t>, and follow Me. </a:t>
            </a:r>
            <a:r>
              <a:rPr lang="en-US" i="1" dirty="0" smtClean="0"/>
              <a:t>For </a:t>
            </a:r>
            <a:r>
              <a:rPr lang="en-US" i="1" dirty="0"/>
              <a:t>whoever desires to save his life will lose it, but whoever loses his life for My sake will save </a:t>
            </a:r>
            <a:r>
              <a:rPr lang="en-US" i="1" dirty="0" smtClean="0"/>
              <a:t>it” </a:t>
            </a:r>
            <a:r>
              <a:rPr lang="en-US" dirty="0" smtClean="0"/>
              <a:t>(Luke 9:23-25)</a:t>
            </a:r>
          </a:p>
          <a:p>
            <a:r>
              <a:rPr lang="en-US" dirty="0" smtClean="0"/>
              <a:t>There is a cost and a commitment! (Luke 9:57-62)  </a:t>
            </a:r>
          </a:p>
          <a:p>
            <a:r>
              <a:rPr lang="en-US" dirty="0" smtClean="0"/>
              <a:t>The way is “strait” not “straight” Mt. 7:13-14 KJV</a:t>
            </a:r>
          </a:p>
          <a:p>
            <a:r>
              <a:rPr lang="en-US" dirty="0" smtClean="0"/>
              <a:t>Repentance means leaving behind things you enjoy (Acts 17:30; Heb. 11:24)</a:t>
            </a:r>
          </a:p>
          <a:p>
            <a:r>
              <a:rPr lang="en-US" dirty="0" smtClean="0"/>
              <a:t>How could John say </a:t>
            </a:r>
            <a:r>
              <a:rPr lang="en-US" i="1" dirty="0" smtClean="0"/>
              <a:t>“His commandments are not burdensome”? </a:t>
            </a:r>
            <a:r>
              <a:rPr lang="en-US" dirty="0" smtClean="0"/>
              <a:t>(Acts 4-5)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268383" y="106325"/>
            <a:ext cx="1817693" cy="2424222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081313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9448" y="365129"/>
            <a:ext cx="8992804" cy="1325563"/>
          </a:xfrm>
        </p:spPr>
        <p:txBody>
          <a:bodyPr/>
          <a:lstStyle/>
          <a:p>
            <a:pPr algn="ctr"/>
            <a:r>
              <a:rPr lang="en-US" b="1" dirty="0" smtClean="0">
                <a:solidFill>
                  <a:srgbClr val="C00000"/>
                </a:solidFill>
              </a:rPr>
              <a:t>How can we make the same statement?</a:t>
            </a:r>
            <a:endParaRPr lang="en-US" b="1" dirty="0">
              <a:solidFill>
                <a:srgbClr val="C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3861" y="2190318"/>
            <a:ext cx="11852215" cy="4391245"/>
          </a:xfrm>
        </p:spPr>
        <p:txBody>
          <a:bodyPr/>
          <a:lstStyle/>
          <a:p>
            <a:pPr marL="571500" marR="0" lvl="0" indent="-57150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romanUcPeriod"/>
              <a:tabLst/>
              <a:defRPr/>
            </a:pPr>
            <a:r>
              <a:rPr lang="en-US" sz="3200" dirty="0" smtClean="0"/>
              <a:t>When we understand that they are the product of loving obedience</a:t>
            </a:r>
          </a:p>
          <a:p>
            <a:pPr marL="571500" marR="0" lvl="0" indent="-57150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romanUcPeriod"/>
              <a:tabLst/>
              <a:defRPr/>
            </a:pPr>
            <a:endParaRPr lang="en-US" sz="1000" dirty="0" smtClean="0"/>
          </a:p>
          <a:p>
            <a:pPr lvl="1">
              <a:lnSpc>
                <a:spcPct val="100000"/>
              </a:lnSpc>
              <a:spcBef>
                <a:spcPts val="0"/>
              </a:spcBef>
              <a:buFont typeface="Wingdings" charset="2"/>
              <a:buChar char="ü"/>
            </a:pPr>
            <a:r>
              <a:rPr lang="en-US" sz="2800" dirty="0"/>
              <a:t> </a:t>
            </a:r>
            <a:r>
              <a:rPr lang="en-US" sz="2800" dirty="0" smtClean="0"/>
              <a:t>1 John 3: love must be the motivating factor (I Cor. 13:1)</a:t>
            </a:r>
          </a:p>
          <a:p>
            <a:pPr lvl="1">
              <a:lnSpc>
                <a:spcPct val="100000"/>
              </a:lnSpc>
              <a:spcBef>
                <a:spcPts val="0"/>
              </a:spcBef>
              <a:buFont typeface="Wingdings" charset="2"/>
              <a:buChar char="ü"/>
            </a:pPr>
            <a:r>
              <a:rPr lang="en-US" sz="2800" dirty="0"/>
              <a:t> </a:t>
            </a:r>
            <a:r>
              <a:rPr lang="en-US" sz="2800" dirty="0" smtClean="0"/>
              <a:t>This is where it all begins (Mk. 12:30) Start here with our children!</a:t>
            </a:r>
          </a:p>
          <a:p>
            <a:pPr lvl="1">
              <a:lnSpc>
                <a:spcPct val="100000"/>
              </a:lnSpc>
              <a:spcBef>
                <a:spcPts val="0"/>
              </a:spcBef>
              <a:buFont typeface="Wingdings" charset="2"/>
              <a:buChar char="ü"/>
            </a:pPr>
            <a:r>
              <a:rPr lang="en-US" sz="2800" dirty="0"/>
              <a:t> </a:t>
            </a:r>
            <a:r>
              <a:rPr lang="en-US" sz="2800" dirty="0" smtClean="0"/>
              <a:t>If we love the God who gives the commands then we will come to love the commands.  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 cstate="print"/>
          <a:srcRect/>
          <a:stretch/>
        </p:blipFill>
        <p:spPr>
          <a:xfrm>
            <a:off x="9715629" y="127591"/>
            <a:ext cx="2370444" cy="1778296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1166612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9448" y="365129"/>
            <a:ext cx="8992804" cy="1325563"/>
          </a:xfrm>
        </p:spPr>
        <p:txBody>
          <a:bodyPr/>
          <a:lstStyle/>
          <a:p>
            <a:pPr algn="ctr"/>
            <a:r>
              <a:rPr lang="en-US" b="1" dirty="0" smtClean="0">
                <a:solidFill>
                  <a:srgbClr val="C00000"/>
                </a:solidFill>
              </a:rPr>
              <a:t>How can we make the same statement?</a:t>
            </a:r>
            <a:endParaRPr lang="en-US" b="1" dirty="0">
              <a:solidFill>
                <a:srgbClr val="C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9454" y="1956392"/>
            <a:ext cx="11852215" cy="4901608"/>
          </a:xfrm>
        </p:spPr>
        <p:txBody>
          <a:bodyPr/>
          <a:lstStyle/>
          <a:p>
            <a:pPr marL="571500" marR="0" lvl="0" indent="-57150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romanUcPeriod"/>
              <a:tabLst/>
              <a:defRPr/>
            </a:pPr>
            <a:r>
              <a:rPr lang="en-US" sz="3200" dirty="0" smtClean="0">
                <a:solidFill>
                  <a:schemeClr val="bg2"/>
                </a:solidFill>
              </a:rPr>
              <a:t>When we understand that they are the product of loving obedience</a:t>
            </a:r>
          </a:p>
          <a:p>
            <a:pPr marL="571500" marR="0" lvl="0" indent="-57150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romanUcPeriod"/>
              <a:tabLst/>
              <a:defRPr/>
            </a:pPr>
            <a:endParaRPr lang="en-US" sz="1000" dirty="0" smtClean="0"/>
          </a:p>
          <a:p>
            <a:pPr marL="571500" marR="0" lvl="0" indent="-57150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romanUcPeriod"/>
              <a:tabLst/>
              <a:defRPr/>
            </a:pPr>
            <a:r>
              <a:rPr lang="en-US" sz="3200" dirty="0" smtClean="0"/>
              <a:t>When we contrast them with the consequences of sin</a:t>
            </a:r>
          </a:p>
          <a:p>
            <a:pPr lvl="1">
              <a:lnSpc>
                <a:spcPct val="100000"/>
              </a:lnSpc>
              <a:spcBef>
                <a:spcPts val="0"/>
              </a:spcBef>
              <a:buFont typeface="Wingdings" charset="2"/>
              <a:buChar char="ü"/>
            </a:pPr>
            <a:r>
              <a:rPr lang="en-US" sz="2800" dirty="0"/>
              <a:t> </a:t>
            </a:r>
            <a:r>
              <a:rPr lang="en-US" sz="2800" dirty="0" smtClean="0"/>
              <a:t>A life of sin is a hard life (Prov. 13:15)</a:t>
            </a:r>
          </a:p>
          <a:p>
            <a:pPr lvl="1">
              <a:lnSpc>
                <a:spcPct val="100000"/>
              </a:lnSpc>
              <a:spcBef>
                <a:spcPts val="0"/>
              </a:spcBef>
              <a:buFont typeface="Wingdings" charset="2"/>
              <a:buChar char="ü"/>
            </a:pPr>
            <a:r>
              <a:rPr lang="en-US" sz="2800" dirty="0"/>
              <a:t> </a:t>
            </a:r>
            <a:r>
              <a:rPr lang="en-US" sz="2800" dirty="0" smtClean="0"/>
              <a:t>The prodigal didn’t fare too well (Luke 15:14-17)</a:t>
            </a:r>
          </a:p>
          <a:p>
            <a:pPr lvl="1">
              <a:lnSpc>
                <a:spcPct val="100000"/>
              </a:lnSpc>
              <a:spcBef>
                <a:spcPts val="0"/>
              </a:spcBef>
              <a:buFont typeface="Wingdings" charset="2"/>
              <a:buChar char="ü"/>
            </a:pPr>
            <a:r>
              <a:rPr lang="en-US" sz="2800" dirty="0"/>
              <a:t> </a:t>
            </a:r>
            <a:r>
              <a:rPr lang="en-US" sz="2800" dirty="0" smtClean="0"/>
              <a:t>Sin altered everything for Adam and Eve: A changed relationship with self, God, others. </a:t>
            </a:r>
          </a:p>
          <a:p>
            <a:pPr lvl="1">
              <a:lnSpc>
                <a:spcPct val="100000"/>
              </a:lnSpc>
              <a:spcBef>
                <a:spcPts val="0"/>
              </a:spcBef>
              <a:buFont typeface="Wingdings" charset="2"/>
              <a:buChar char="ü"/>
            </a:pPr>
            <a:r>
              <a:rPr lang="en-US" sz="2800" dirty="0"/>
              <a:t> </a:t>
            </a:r>
            <a:r>
              <a:rPr lang="en-US" sz="2800" dirty="0" smtClean="0"/>
              <a:t>Consider the effects upon mighty David (2 Sam. 12; Ps. 32:3-4; Ps. 51:7-12)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056588" y="107009"/>
            <a:ext cx="3050748" cy="1701466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225163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9446" y="365129"/>
            <a:ext cx="8960914" cy="1325563"/>
          </a:xfrm>
        </p:spPr>
        <p:txBody>
          <a:bodyPr/>
          <a:lstStyle/>
          <a:p>
            <a:pPr algn="ctr"/>
            <a:r>
              <a:rPr lang="en-US" b="1" dirty="0" smtClean="0">
                <a:solidFill>
                  <a:srgbClr val="C00000"/>
                </a:solidFill>
              </a:rPr>
              <a:t>How can we make the same statement?</a:t>
            </a:r>
            <a:endParaRPr lang="en-US" b="1" dirty="0">
              <a:solidFill>
                <a:srgbClr val="C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9453" y="1807536"/>
            <a:ext cx="11852215" cy="4901608"/>
          </a:xfrm>
        </p:spPr>
        <p:txBody>
          <a:bodyPr/>
          <a:lstStyle/>
          <a:p>
            <a:pPr marL="571500" marR="0" lvl="0" indent="-57150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romanUcPeriod"/>
              <a:tabLst/>
              <a:defRPr/>
            </a:pPr>
            <a:r>
              <a:rPr lang="en-US" sz="3200" dirty="0" smtClean="0">
                <a:solidFill>
                  <a:schemeClr val="bg2"/>
                </a:solidFill>
              </a:rPr>
              <a:t>When we understand that they are the product of loving obedience</a:t>
            </a:r>
          </a:p>
          <a:p>
            <a:pPr marL="571500" marR="0" lvl="0" indent="-57150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romanUcPeriod"/>
              <a:tabLst/>
              <a:defRPr/>
            </a:pPr>
            <a:r>
              <a:rPr lang="en-US" sz="3200" dirty="0" smtClean="0">
                <a:solidFill>
                  <a:schemeClr val="bg2"/>
                </a:solidFill>
              </a:rPr>
              <a:t>When we contrast them with the consequences of sin</a:t>
            </a:r>
          </a:p>
          <a:p>
            <a:pPr marL="571500" marR="0" lvl="0" indent="-57150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romanUcPeriod"/>
              <a:tabLst/>
              <a:defRPr/>
            </a:pPr>
            <a:r>
              <a:rPr lang="en-US" sz="3200" dirty="0" smtClean="0"/>
              <a:t>When we compare them to the benefits received</a:t>
            </a:r>
          </a:p>
          <a:p>
            <a:pPr lvl="1">
              <a:lnSpc>
                <a:spcPct val="100000"/>
              </a:lnSpc>
              <a:spcBef>
                <a:spcPts val="0"/>
              </a:spcBef>
              <a:buFont typeface="Wingdings" charset="2"/>
              <a:buChar char="ü"/>
            </a:pPr>
            <a:r>
              <a:rPr lang="en-US" sz="2800" dirty="0"/>
              <a:t> </a:t>
            </a:r>
            <a:r>
              <a:rPr lang="en-US" sz="2800" dirty="0" smtClean="0"/>
              <a:t>Paul knew how to read the scales! (2 Cor. 4:17)</a:t>
            </a:r>
          </a:p>
          <a:p>
            <a:pPr lvl="1">
              <a:lnSpc>
                <a:spcPct val="100000"/>
              </a:lnSpc>
              <a:spcBef>
                <a:spcPts val="0"/>
              </a:spcBef>
              <a:buFont typeface="Wingdings" charset="2"/>
              <a:buChar char="ü"/>
            </a:pPr>
            <a:r>
              <a:rPr lang="en-US" sz="2800" dirty="0"/>
              <a:t> </a:t>
            </a:r>
            <a:r>
              <a:rPr lang="en-US" sz="2800" dirty="0" smtClean="0"/>
              <a:t>Do you have any afflictions “working for you”?</a:t>
            </a:r>
          </a:p>
          <a:p>
            <a:pPr lvl="1">
              <a:lnSpc>
                <a:spcPct val="100000"/>
              </a:lnSpc>
              <a:spcBef>
                <a:spcPts val="0"/>
              </a:spcBef>
              <a:buFont typeface="Wingdings" charset="2"/>
              <a:buChar char="ü"/>
            </a:pPr>
            <a:r>
              <a:rPr lang="en-US" sz="2800" dirty="0"/>
              <a:t> </a:t>
            </a:r>
            <a:r>
              <a:rPr lang="en-US" sz="2800" dirty="0" smtClean="0"/>
              <a:t>What is our attitude (Mt. 20:8-9)?  Would we rather live in the pig pen until the very end and then get cleaned up?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495946" y="225812"/>
            <a:ext cx="2515717" cy="1604187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6105925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9448" y="365129"/>
            <a:ext cx="8875875" cy="1325563"/>
          </a:xfrm>
        </p:spPr>
        <p:txBody>
          <a:bodyPr/>
          <a:lstStyle/>
          <a:p>
            <a:pPr algn="ctr"/>
            <a:r>
              <a:rPr lang="en-US" b="1" dirty="0" smtClean="0">
                <a:solidFill>
                  <a:srgbClr val="C00000"/>
                </a:solidFill>
              </a:rPr>
              <a:t>How can we make the same statement?</a:t>
            </a:r>
            <a:endParaRPr lang="en-US" b="1" dirty="0">
              <a:solidFill>
                <a:srgbClr val="C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9453" y="2083982"/>
            <a:ext cx="11852215" cy="4901608"/>
          </a:xfrm>
        </p:spPr>
        <p:txBody>
          <a:bodyPr/>
          <a:lstStyle/>
          <a:p>
            <a:pPr marL="571500" marR="0" lvl="0" indent="-57150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romanUcPeriod"/>
              <a:tabLst/>
              <a:defRPr/>
            </a:pPr>
            <a:r>
              <a:rPr lang="en-US" sz="3200" dirty="0" smtClean="0">
                <a:solidFill>
                  <a:schemeClr val="bg2"/>
                </a:solidFill>
              </a:rPr>
              <a:t>When we understand that they are the product of loving obedience</a:t>
            </a:r>
          </a:p>
          <a:p>
            <a:pPr marL="571500" marR="0" lvl="0" indent="-57150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romanUcPeriod"/>
              <a:tabLst/>
              <a:defRPr/>
            </a:pPr>
            <a:r>
              <a:rPr lang="en-US" sz="3200" dirty="0" smtClean="0">
                <a:solidFill>
                  <a:schemeClr val="bg2"/>
                </a:solidFill>
              </a:rPr>
              <a:t>When we contrast them with the consequences of sin</a:t>
            </a:r>
          </a:p>
          <a:p>
            <a:pPr marL="571500" marR="0" lvl="0" indent="-57150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romanUcPeriod"/>
              <a:tabLst/>
              <a:defRPr/>
            </a:pPr>
            <a:r>
              <a:rPr lang="en-US" sz="3200" dirty="0" smtClean="0">
                <a:solidFill>
                  <a:schemeClr val="bg2"/>
                </a:solidFill>
              </a:rPr>
              <a:t>When we compare them to the benefits received</a:t>
            </a:r>
          </a:p>
          <a:p>
            <a:pPr marL="571500" marR="0" lvl="0" indent="-57150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romanUcPeriod"/>
              <a:tabLst/>
              <a:defRPr/>
            </a:pPr>
            <a:r>
              <a:rPr lang="en-US" sz="3200" dirty="0" smtClean="0"/>
              <a:t>When we compare them with the sacrifice of Christ</a:t>
            </a:r>
          </a:p>
          <a:p>
            <a:pPr lvl="1">
              <a:lnSpc>
                <a:spcPct val="100000"/>
              </a:lnSpc>
              <a:spcBef>
                <a:spcPts val="0"/>
              </a:spcBef>
              <a:buFont typeface="Wingdings" charset="2"/>
              <a:buChar char="ü"/>
            </a:pPr>
            <a:r>
              <a:rPr lang="en-US" sz="2800" dirty="0"/>
              <a:t> </a:t>
            </a:r>
            <a:r>
              <a:rPr lang="en-US" sz="2800" dirty="0" smtClean="0"/>
              <a:t>Can I understand the relative nature of my sacrifices and inconveniences? (Isaiah 53:1-12; Gal. 2:20)</a:t>
            </a:r>
            <a:endParaRPr lang="en-US" sz="28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375475" y="106326"/>
            <a:ext cx="2636188" cy="1977656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6470891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373</Words>
  <Application>Microsoft Office PowerPoint</Application>
  <PresentationFormat>Custom</PresentationFormat>
  <Paragraphs>37</Paragraphs>
  <Slides>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7" baseType="lpstr">
      <vt:lpstr>1_Office Theme</vt:lpstr>
      <vt:lpstr>Slide 1</vt:lpstr>
      <vt:lpstr>Not burdensome!?</vt:lpstr>
      <vt:lpstr>How can we make the same statement?</vt:lpstr>
      <vt:lpstr>How can we make the same statement?</vt:lpstr>
      <vt:lpstr>How can we make the same statement?</vt:lpstr>
      <vt:lpstr>How can we make the same statement?</vt:lpstr>
    </vt:vector>
  </TitlesOfParts>
  <Company>SHCOC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SHCOC</dc:creator>
  <cp:lastModifiedBy>SHCOC</cp:lastModifiedBy>
  <cp:revision>1</cp:revision>
  <dcterms:created xsi:type="dcterms:W3CDTF">2018-12-16T17:09:21Z</dcterms:created>
  <dcterms:modified xsi:type="dcterms:W3CDTF">2018-12-16T17:10:28Z</dcterms:modified>
</cp:coreProperties>
</file>