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7" r:id="rId2"/>
    <p:sldId id="260" r:id="rId3"/>
    <p:sldId id="268" r:id="rId4"/>
    <p:sldId id="269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2E86588-DBF6-408B-AEB1-242C7656E6CD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6C9D916-78C5-45F0-BFC5-2E1E5E62DD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2E79AF-095F-4969-85A4-E50D2F8530B7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F626B-23F2-4F27-A153-E488DD994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87163-5677-4F0E-BA4F-D6089692403C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A5F4-CB61-436C-8C42-F585A4F835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96D6C-B7D2-4823-B5EA-E79208007D6E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3CEE2-33F2-435D-B8A2-79643DC63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64698-80DE-44C4-BAC4-AA4741E39558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2C66-EE1D-414E-811D-4A78EF382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04B5A-76BB-4554-BFBD-4606868B0C55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0232-66EA-4FCB-B27F-A99ACAB06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C486A-624E-41A7-B35D-BE02B4503948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8AA60-3EC0-4BFA-B615-665109DD0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E28C3-1A28-45FE-A086-3A2FE2604F61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1DF07-69A6-4E3D-9E5E-9C6AAEAF6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882DF-679D-4E7F-A089-C9B05C7D0BE3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768C-AF01-43E4-8CBA-743570E8C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3EE7D-CE60-4F1F-82E5-71ADC3679A75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F7490-7EDF-4977-9A35-442A3B079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60F0-FA1F-475E-84FA-062F4C7F7B99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0C0D-763C-4AB8-8D86-4462D6703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96D3E-7298-4A62-AFA5-AF9C50AA98B2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5625-1695-4769-B8AA-72E538BF0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9A9541B-CFFC-4634-8DCF-EE227BA43CF1}" type="datetime1">
              <a:rPr lang="en-US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34D4F99-0821-4269-9629-1DB92E235B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38125" y="1600200"/>
            <a:ext cx="8736013" cy="50466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4400" i="1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sz="4400" b="1" i="1">
                <a:solidFill>
                  <a:srgbClr val="000090"/>
                </a:solidFill>
                <a:latin typeface="Papyrus" charset="0"/>
              </a:rPr>
              <a:t>“Be hospitable to one another without grumbling”</a:t>
            </a:r>
          </a:p>
          <a:p>
            <a:pPr>
              <a:buFont typeface="Arial" charset="0"/>
              <a:buNone/>
            </a:pPr>
            <a:r>
              <a:rPr lang="en-US" b="1">
                <a:solidFill>
                  <a:srgbClr val="000090"/>
                </a:solidFill>
                <a:latin typeface="Papyrus" charset="0"/>
              </a:rPr>
              <a:t>														        I Peter 4:9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03825" cy="1143000"/>
          </a:xfrm>
        </p:spPr>
        <p:txBody>
          <a:bodyPr/>
          <a:lstStyle/>
          <a:p>
            <a:r>
              <a:rPr lang="en-US" sz="5400" i="1" dirty="0">
                <a:solidFill>
                  <a:srgbClr val="800000"/>
                </a:solidFill>
                <a:latin typeface="Papyrus" charset="0"/>
              </a:rPr>
              <a:t>Be Hospitable</a:t>
            </a:r>
            <a:endParaRPr lang="en-US" sz="5400" i="1" dirty="0">
              <a:solidFill>
                <a:srgbClr val="FFFF00"/>
              </a:solidFill>
              <a:latin typeface="Papyru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2363372"/>
            <a:ext cx="8820150" cy="432000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b="1" dirty="0"/>
              <a:t>Hospitable</a:t>
            </a:r>
            <a:r>
              <a:rPr lang="en-US" dirty="0"/>
              <a:t>:</a:t>
            </a:r>
          </a:p>
          <a:p>
            <a:pPr>
              <a:buFont typeface="Arial" charset="0"/>
              <a:buNone/>
            </a:pPr>
            <a:r>
              <a:rPr lang="en-US" dirty="0"/>
              <a:t>	-Latin: root word “host”</a:t>
            </a:r>
          </a:p>
          <a:p>
            <a:pPr>
              <a:buFont typeface="Arial" charset="0"/>
              <a:buNone/>
            </a:pPr>
            <a:r>
              <a:rPr lang="en-US" dirty="0"/>
              <a:t>	-Greek: </a:t>
            </a:r>
            <a:r>
              <a:rPr lang="en-US" i="1" dirty="0"/>
              <a:t>philoxenia “</a:t>
            </a:r>
            <a:r>
              <a:rPr lang="en-US" dirty="0"/>
              <a:t>kindness to strangers”</a:t>
            </a:r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/>
          <a:srcRect t="7214"/>
          <a:stretch>
            <a:fillRect/>
          </a:stretch>
        </p:blipFill>
        <p:spPr bwMode="auto">
          <a:xfrm>
            <a:off x="7100621" y="174625"/>
            <a:ext cx="1873517" cy="1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03825" cy="1143000"/>
          </a:xfrm>
        </p:spPr>
        <p:txBody>
          <a:bodyPr/>
          <a:lstStyle/>
          <a:p>
            <a:r>
              <a:rPr lang="en-US" sz="5400" i="1">
                <a:solidFill>
                  <a:srgbClr val="800000"/>
                </a:solidFill>
                <a:latin typeface="Papyrus" charset="0"/>
              </a:rPr>
              <a:t>Be Hospitable</a:t>
            </a:r>
            <a:endParaRPr lang="en-US" sz="5400" i="1">
              <a:solidFill>
                <a:srgbClr val="FFFF00"/>
              </a:solidFill>
              <a:latin typeface="Papyru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800665"/>
            <a:ext cx="8820150" cy="4882710"/>
          </a:xfrm>
        </p:spPr>
        <p:txBody>
          <a:bodyPr/>
          <a:lstStyle/>
          <a:p>
            <a:pPr marL="571500" indent="-571500">
              <a:buFont typeface="Arial" charset="0"/>
              <a:buAutoNum type="romanUcPeriod"/>
            </a:pPr>
            <a:r>
              <a:rPr lang="en-US" sz="3600" b="1" dirty="0">
                <a:solidFill>
                  <a:srgbClr val="800000"/>
                </a:solidFill>
              </a:rPr>
              <a:t>The Mandate </a:t>
            </a:r>
            <a:r>
              <a:rPr lang="en-US" sz="3600" b="1" i="1" dirty="0">
                <a:solidFill>
                  <a:srgbClr val="800000"/>
                </a:solidFill>
              </a:rPr>
              <a:t>“Be hospitable”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Seen in ancient code and culture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Old Testament directives (Deut. 10:19; Lev. 19:33-34; Job 31:32)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It is easy to develop a selfish view of life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This is a vital matter! (Mt. 25:32-46)</a:t>
            </a:r>
          </a:p>
          <a:p>
            <a:pPr marL="571500" indent="-571500">
              <a:buFont typeface="Arial" charset="0"/>
              <a:buNone/>
            </a:pPr>
            <a:endParaRPr lang="en-US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/>
          <a:srcRect t="7214"/>
          <a:stretch>
            <a:fillRect/>
          </a:stretch>
        </p:blipFill>
        <p:spPr bwMode="auto">
          <a:xfrm>
            <a:off x="7227841" y="174625"/>
            <a:ext cx="1762171" cy="17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03825" cy="1143000"/>
          </a:xfrm>
        </p:spPr>
        <p:txBody>
          <a:bodyPr/>
          <a:lstStyle/>
          <a:p>
            <a:r>
              <a:rPr lang="en-US" sz="5400" i="1">
                <a:solidFill>
                  <a:srgbClr val="800000"/>
                </a:solidFill>
                <a:latin typeface="Papyrus" charset="0"/>
              </a:rPr>
              <a:t>Be Hospitable</a:t>
            </a:r>
            <a:endParaRPr lang="en-US" sz="5400" i="1">
              <a:solidFill>
                <a:srgbClr val="FFFF00"/>
              </a:solidFill>
              <a:latin typeface="Papyru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600200"/>
            <a:ext cx="8820150" cy="5083175"/>
          </a:xfrm>
        </p:spPr>
        <p:txBody>
          <a:bodyPr/>
          <a:lstStyle/>
          <a:p>
            <a:pPr marL="571500" indent="-571500">
              <a:buFont typeface="Arial" charset="0"/>
              <a:buAutoNum type="romanUcPeriod" startAt="2"/>
            </a:pPr>
            <a:r>
              <a:rPr lang="en-US" sz="3600" b="1" dirty="0">
                <a:solidFill>
                  <a:srgbClr val="800000"/>
                </a:solidFill>
              </a:rPr>
              <a:t>The Mutuality: </a:t>
            </a:r>
            <a:r>
              <a:rPr lang="en-US" sz="3600" b="1" i="1" dirty="0">
                <a:solidFill>
                  <a:srgbClr val="800000"/>
                </a:solidFill>
              </a:rPr>
              <a:t>“To one another”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We must look for it (Lk. 10:29-37)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We must pursue it (Rom. 12:13)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We must not neglect it (Heb. 13:2)</a:t>
            </a:r>
          </a:p>
          <a:p>
            <a:pPr marL="1371600" lvl="2" indent="-571500">
              <a:buFont typeface="Arial" charset="0"/>
              <a:buNone/>
            </a:pPr>
            <a:r>
              <a:rPr lang="en-US" dirty="0"/>
              <a:t>-We can at times neglect certain people: new members, widows, singles, the lost, etc.</a:t>
            </a:r>
          </a:p>
          <a:p>
            <a:pPr marL="1371600" lvl="2" indent="-571500">
              <a:buFont typeface="Arial" charset="0"/>
              <a:buNone/>
            </a:pPr>
            <a:r>
              <a:rPr lang="en-US" dirty="0"/>
              <a:t>-We can at times be exclusive: “All the world is strange except me and thee… and I’m not so sure about thee”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 t="7214"/>
          <a:stretch>
            <a:fillRect/>
          </a:stretch>
        </p:blipFill>
        <p:spPr bwMode="auto">
          <a:xfrm>
            <a:off x="7316116" y="174625"/>
            <a:ext cx="1673896" cy="16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03825" cy="1143000"/>
          </a:xfrm>
        </p:spPr>
        <p:txBody>
          <a:bodyPr/>
          <a:lstStyle/>
          <a:p>
            <a:r>
              <a:rPr lang="en-US" sz="5400" i="1">
                <a:solidFill>
                  <a:srgbClr val="800000"/>
                </a:solidFill>
                <a:latin typeface="Papyrus" charset="0"/>
              </a:rPr>
              <a:t>Be Hospitable</a:t>
            </a:r>
            <a:endParaRPr lang="en-US" sz="5400" i="1">
              <a:solidFill>
                <a:srgbClr val="FFFF00"/>
              </a:solidFill>
              <a:latin typeface="Papyru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868317"/>
            <a:ext cx="8820150" cy="4815058"/>
          </a:xfrm>
        </p:spPr>
        <p:txBody>
          <a:bodyPr/>
          <a:lstStyle/>
          <a:p>
            <a:pPr marL="571500" indent="-571500">
              <a:buFont typeface="Arial" charset="0"/>
              <a:buAutoNum type="romanUcPeriod" startAt="3"/>
            </a:pPr>
            <a:r>
              <a:rPr lang="en-US" sz="3600" b="1" dirty="0">
                <a:solidFill>
                  <a:srgbClr val="800000"/>
                </a:solidFill>
              </a:rPr>
              <a:t>The Manner: </a:t>
            </a:r>
            <a:r>
              <a:rPr lang="en-US" sz="3600" b="1" i="1" dirty="0">
                <a:solidFill>
                  <a:srgbClr val="800000"/>
                </a:solidFill>
              </a:rPr>
              <a:t>“Without Grumbling”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It is not a fulfillment of legalistic quota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Consider the approach of a woman toward a prophet (2 Kings 4:8-10)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When did we start making our homes an unapproachable place?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 t="7214"/>
          <a:stretch>
            <a:fillRect/>
          </a:stretch>
        </p:blipFill>
        <p:spPr bwMode="auto">
          <a:xfrm>
            <a:off x="7273688" y="174625"/>
            <a:ext cx="1716324" cy="169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03825" cy="1143000"/>
          </a:xfrm>
        </p:spPr>
        <p:txBody>
          <a:bodyPr/>
          <a:lstStyle/>
          <a:p>
            <a:r>
              <a:rPr lang="en-US" sz="5400" i="1">
                <a:solidFill>
                  <a:srgbClr val="800000"/>
                </a:solidFill>
                <a:latin typeface="Papyrus" charset="0"/>
              </a:rPr>
              <a:t>Be Hospitable</a:t>
            </a:r>
            <a:endParaRPr lang="en-US" sz="5400" i="1">
              <a:solidFill>
                <a:srgbClr val="FFFF00"/>
              </a:solidFill>
              <a:latin typeface="Papyru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600200"/>
            <a:ext cx="8820150" cy="5083175"/>
          </a:xfrm>
        </p:spPr>
        <p:txBody>
          <a:bodyPr/>
          <a:lstStyle/>
          <a:p>
            <a:pPr marL="571500" indent="-571500">
              <a:buFont typeface="Arial" charset="0"/>
              <a:buNone/>
            </a:pPr>
            <a:r>
              <a:rPr lang="en-US" sz="3600" b="1" dirty="0">
                <a:solidFill>
                  <a:srgbClr val="800000"/>
                </a:solidFill>
              </a:rPr>
              <a:t>IV.  The Ministering: </a:t>
            </a:r>
            <a:r>
              <a:rPr lang="en-US" sz="3600" b="1" i="1" dirty="0">
                <a:solidFill>
                  <a:srgbClr val="800000"/>
                </a:solidFill>
              </a:rPr>
              <a:t>“Gifts” :10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Hospitality is a vehicle and a tool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We are stewards of God’s grace</a:t>
            </a:r>
          </a:p>
          <a:p>
            <a:pPr marL="971550" lvl="1" indent="-571500">
              <a:buFont typeface="Arial" charset="0"/>
              <a:buChar char="•"/>
            </a:pPr>
            <a:r>
              <a:rPr lang="en-US" dirty="0"/>
              <a:t>Why do we withhold the gift of hospitality?</a:t>
            </a:r>
          </a:p>
          <a:p>
            <a:pPr marL="1371600" lvl="2" indent="-571500">
              <a:buFont typeface="Arial" charset="0"/>
              <a:buNone/>
            </a:pPr>
            <a:r>
              <a:rPr lang="en-US" i="1" dirty="0"/>
              <a:t>-Crowds/numbers</a:t>
            </a:r>
          </a:p>
          <a:p>
            <a:pPr marL="1371600" lvl="2" indent="-571500">
              <a:buFont typeface="Arial" charset="0"/>
              <a:buNone/>
            </a:pPr>
            <a:r>
              <a:rPr lang="en-US" i="1" dirty="0"/>
              <a:t>-Social media</a:t>
            </a:r>
          </a:p>
          <a:p>
            <a:pPr marL="1371600" lvl="2" indent="-571500">
              <a:buFont typeface="Arial" charset="0"/>
              <a:buNone/>
            </a:pPr>
            <a:r>
              <a:rPr lang="en-US" i="1" dirty="0"/>
              <a:t>-Cultural change</a:t>
            </a:r>
          </a:p>
          <a:p>
            <a:pPr marL="1371600" lvl="2" indent="-571500">
              <a:buFont typeface="Arial" charset="0"/>
              <a:buNone/>
            </a:pPr>
            <a:r>
              <a:rPr lang="en-US" i="1" dirty="0"/>
              <a:t>-“Don’t let perfect become the enemy of good”</a:t>
            </a:r>
          </a:p>
          <a:p>
            <a:pPr marL="1371600" lvl="2" indent="-571500">
              <a:buFont typeface="Arial" charset="0"/>
              <a:buNone/>
            </a:pPr>
            <a:r>
              <a:rPr lang="en-US" i="1" dirty="0"/>
              <a:t>-Previous rejections</a:t>
            </a:r>
          </a:p>
          <a:p>
            <a:pPr marL="971550" lvl="1" indent="-571500">
              <a:buFont typeface="Arial" charset="0"/>
              <a:buNone/>
            </a:pPr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 t="7214"/>
          <a:stretch>
            <a:fillRect/>
          </a:stretch>
        </p:blipFill>
        <p:spPr bwMode="auto">
          <a:xfrm>
            <a:off x="7174523" y="174626"/>
            <a:ext cx="1799615" cy="177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38125" y="854075"/>
            <a:ext cx="8736013" cy="504825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4400" i="1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sz="4400" b="1" i="1">
                <a:solidFill>
                  <a:srgbClr val="000090"/>
                </a:solidFill>
                <a:latin typeface="Papyrus" charset="0"/>
              </a:rPr>
              <a:t>“</a:t>
            </a:r>
            <a:r>
              <a:rPr lang="en-US" sz="4400" baseline="30000"/>
              <a:t> </a:t>
            </a:r>
            <a:r>
              <a:rPr lang="en-US" sz="4400" i="1">
                <a:solidFill>
                  <a:srgbClr val="000090"/>
                </a:solidFill>
              </a:rPr>
              <a:t>Behold, I stand at the door and knock. If anyone hears My voice and opens the door, I will come in to him and dine with him, and he with Me.</a:t>
            </a:r>
            <a:r>
              <a:rPr lang="en-US" sz="4400" b="1" i="1">
                <a:solidFill>
                  <a:srgbClr val="000090"/>
                </a:solidFill>
                <a:latin typeface="Papyrus" charset="0"/>
              </a:rPr>
              <a:t>”</a:t>
            </a:r>
          </a:p>
          <a:p>
            <a:pPr>
              <a:buFont typeface="Arial" charset="0"/>
              <a:buNone/>
            </a:pPr>
            <a:r>
              <a:rPr lang="en-US" b="1">
                <a:solidFill>
                  <a:srgbClr val="000090"/>
                </a:solidFill>
                <a:latin typeface="Papyrus" charset="0"/>
              </a:rPr>
              <a:t>													Revelation 3:20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248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Be Hospitable</vt:lpstr>
      <vt:lpstr>Be Hospitable</vt:lpstr>
      <vt:lpstr>Be Hospitable</vt:lpstr>
      <vt:lpstr>Be Hospitable</vt:lpstr>
      <vt:lpstr>Be Hospitable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Sheila Reaves</dc:creator>
  <cp:lastModifiedBy>SHCOC</cp:lastModifiedBy>
  <cp:revision>25</cp:revision>
  <cp:lastPrinted>2015-06-10T01:52:42Z</cp:lastPrinted>
  <dcterms:created xsi:type="dcterms:W3CDTF">2015-06-09T23:58:46Z</dcterms:created>
  <dcterms:modified xsi:type="dcterms:W3CDTF">2018-03-12T00:22:35Z</dcterms:modified>
</cp:coreProperties>
</file>