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5" r:id="rId4"/>
    <p:sldId id="262" r:id="rId5"/>
    <p:sldId id="264" r:id="rId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00" autoAdjust="0"/>
  </p:normalViewPr>
  <p:slideViewPr>
    <p:cSldViewPr>
      <p:cViewPr varScale="1">
        <p:scale>
          <a:sx n="59" d="100"/>
          <a:sy n="59" d="100"/>
        </p:scale>
        <p:origin x="-5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934" y="60"/>
      </p:cViewPr>
      <p:guideLst>
        <p:guide orient="horz" pos="2932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8D2728A-7936-4C0A-9573-CF6BE4796206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A05DA90-6240-4EDB-B847-0E20FC0C6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1828" y="2482427"/>
            <a:ext cx="6491182" cy="659394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DA90-6240-4EDB-B847-0E20FC0C6E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0"/>
            <a:ext cx="2894012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2327275"/>
            <a:ext cx="6645734" cy="6749098"/>
          </a:xfrm>
        </p:spPr>
        <p:txBody>
          <a:bodyPr>
            <a:normAutofit/>
          </a:bodyPr>
          <a:lstStyle/>
          <a:p>
            <a:pPr marL="290408" indent="-290408">
              <a:buAutoNum type="roman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DA90-6240-4EDB-B847-0E20FC0C6E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0"/>
            <a:ext cx="2790825" cy="209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2249699"/>
            <a:ext cx="6645734" cy="6826673"/>
          </a:xfrm>
        </p:spPr>
        <p:txBody>
          <a:bodyPr>
            <a:normAutofit/>
          </a:bodyPr>
          <a:lstStyle/>
          <a:p>
            <a:pPr marL="290408" indent="-29040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DA90-6240-4EDB-B847-0E20FC0C6E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10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0"/>
            <a:ext cx="2790825" cy="209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2249699"/>
            <a:ext cx="6645734" cy="6826673"/>
          </a:xfrm>
        </p:spPr>
        <p:txBody>
          <a:bodyPr>
            <a:normAutofit/>
          </a:bodyPr>
          <a:lstStyle/>
          <a:p>
            <a:pPr marL="290408" indent="-29040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DA90-6240-4EDB-B847-0E20FC0C6E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0"/>
            <a:ext cx="2790825" cy="209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2172123"/>
            <a:ext cx="6645734" cy="6904249"/>
          </a:xfrm>
        </p:spPr>
        <p:txBody>
          <a:bodyPr>
            <a:normAutofit/>
          </a:bodyPr>
          <a:lstStyle/>
          <a:p>
            <a:pPr marL="290408" indent="-290408">
              <a:buAutoNum type="romanUcPeriod" startAt="3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DA90-6240-4EDB-B847-0E20FC0C6E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8E2D-28EF-4F5A-A01E-0BC06A01827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4C1D-282E-45E8-A593-1C30299D5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8" name="Picture 4" descr="https://plus6.safe-order.net/magellannarfe/Mesopotamia/500%3B500%3B12afeec9e58259000f8fe6aae90669eff500751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124" y="411480"/>
            <a:ext cx="5841752" cy="44196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39721" y="4800601"/>
            <a:ext cx="566456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Remaining silent </a:t>
            </a:r>
          </a:p>
          <a:p>
            <a:pPr algn="ctr"/>
            <a:r>
              <a:rPr lang="en-US" sz="3200" b="1" i="1" dirty="0">
                <a:solidFill>
                  <a:srgbClr val="FFFF00"/>
                </a:solidFill>
              </a:rPr>
              <a:t>2 Kings 7:1-15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600" b="1" dirty="0">
                <a:solidFill>
                  <a:srgbClr val="FFFF00"/>
                </a:solidFill>
                <a:latin typeface="MS Reference Sans Serif" panose="020B0604030504040204" pitchFamily="34" charset="0"/>
              </a:rPr>
              <a:t>A recognition of new circumstances!</a:t>
            </a:r>
          </a:p>
          <a:p>
            <a:pPr marL="457200" lvl="1" indent="0">
              <a:buNone/>
            </a:pPr>
            <a:endParaRPr lang="en-US" sz="1000" b="1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i="1" dirty="0">
                <a:solidFill>
                  <a:schemeClr val="bg1"/>
                </a:solidFill>
              </a:rPr>
              <a:t>“Why are we sitting here until we die?” </a:t>
            </a:r>
            <a:r>
              <a:rPr lang="en-US" sz="3200" b="1" dirty="0">
                <a:solidFill>
                  <a:schemeClr val="bg1"/>
                </a:solidFill>
              </a:rPr>
              <a:t>(:3)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They go from famine to feasting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There is abundance on the “other side”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Do you remember your </a:t>
            </a:r>
            <a:r>
              <a:rPr lang="en-US" sz="3200" b="1" i="1" dirty="0">
                <a:solidFill>
                  <a:schemeClr val="bg1"/>
                </a:solidFill>
              </a:rPr>
              <a:t>“day of good news”</a:t>
            </a:r>
            <a:r>
              <a:rPr lang="en-US" sz="3200" b="1" dirty="0">
                <a:solidFill>
                  <a:schemeClr val="bg1"/>
                </a:solidFill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4320264"/>
            <a:ext cx="86106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Then they said to one another, “We are not doing right.  </a:t>
            </a:r>
            <a:r>
              <a:rPr lang="en-US" sz="2800" b="1" dirty="0">
                <a:solidFill>
                  <a:srgbClr val="FF0000"/>
                </a:solidFill>
              </a:rPr>
              <a:t>This day </a:t>
            </a:r>
            <a:r>
              <a:rPr lang="en-US" sz="2800" b="1" i="1" dirty="0">
                <a:solidFill>
                  <a:srgbClr val="FF0000"/>
                </a:solidFill>
              </a:rPr>
              <a:t>is</a:t>
            </a:r>
            <a:r>
              <a:rPr lang="en-US" sz="2800" b="1" dirty="0">
                <a:solidFill>
                  <a:srgbClr val="FF0000"/>
                </a:solidFill>
              </a:rPr>
              <a:t> a day of good news</a:t>
            </a:r>
            <a:r>
              <a:rPr lang="en-US" sz="2800" b="1" dirty="0"/>
              <a:t>, and we remain silent.  If we wait until morning light, some punishment will come upon us. Now therefore, come, let us go and tell the king’s household.”					2 Kings 7:9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rgbClr val="FFFF00"/>
                </a:solidFill>
                <a:latin typeface="MS Reference Sans Serif" panose="020B0604030504040204" pitchFamily="34" charset="0"/>
              </a:rPr>
              <a:t>A recognition of the need to            	     communicate the blessings!</a:t>
            </a:r>
          </a:p>
          <a:p>
            <a:pPr marL="457200" lvl="1" indent="0">
              <a:buNone/>
            </a:pPr>
            <a:endParaRPr lang="en-US" sz="1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Think of the consequences if nothing is done: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  People may perish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  Failure to fulfill one’s responsibility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  God is not pleased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4382631"/>
            <a:ext cx="86106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Then they said to one another, “</a:t>
            </a:r>
            <a:r>
              <a:rPr lang="en-US" sz="2800" b="1" dirty="0">
                <a:solidFill>
                  <a:srgbClr val="FF0000"/>
                </a:solidFill>
              </a:rPr>
              <a:t>We are not doing right.  </a:t>
            </a:r>
            <a:r>
              <a:rPr lang="en-US" sz="2800" b="1" dirty="0"/>
              <a:t>This day </a:t>
            </a:r>
            <a:r>
              <a:rPr lang="en-US" sz="2800" b="1" i="1" dirty="0"/>
              <a:t>is</a:t>
            </a:r>
            <a:r>
              <a:rPr lang="en-US" sz="2800" b="1" dirty="0"/>
              <a:t> a day of good news, and </a:t>
            </a:r>
            <a:r>
              <a:rPr lang="en-US" sz="2800" b="1" dirty="0">
                <a:solidFill>
                  <a:srgbClr val="FF0000"/>
                </a:solidFill>
              </a:rPr>
              <a:t>we remain silent</a:t>
            </a:r>
            <a:r>
              <a:rPr lang="en-US" sz="2800" b="1" dirty="0"/>
              <a:t>.  If we wait until morning light, some </a:t>
            </a:r>
            <a:r>
              <a:rPr lang="en-US" sz="2800" b="1" dirty="0">
                <a:solidFill>
                  <a:srgbClr val="FF0000"/>
                </a:solidFill>
              </a:rPr>
              <a:t>punishment will come upon us. </a:t>
            </a:r>
            <a:r>
              <a:rPr lang="en-US" sz="2800" b="1" dirty="0"/>
              <a:t>Now therefore, come, let us go and tell the king’s household.”					2 Kings 7:9</a:t>
            </a:r>
          </a:p>
        </p:txBody>
      </p:sp>
    </p:spTree>
    <p:extLst>
      <p:ext uri="{BB962C8B-B14F-4D97-AF65-F5344CB8AC3E}">
        <p14:creationId xmlns:p14="http://schemas.microsoft.com/office/powerpoint/2010/main" xmlns="" val="26108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rgbClr val="FFFF00"/>
                </a:solidFill>
                <a:latin typeface="MS Reference Sans Serif" panose="020B0604030504040204" pitchFamily="34" charset="0"/>
              </a:rPr>
              <a:t>A recognition of the need to 				communicate the blessings!</a:t>
            </a:r>
          </a:p>
          <a:p>
            <a:pPr marL="457200" lvl="1" indent="0">
              <a:buNone/>
            </a:pPr>
            <a:endParaRPr lang="en-US" sz="1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Why do we often fail to?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 Neglect? (2 Pt. 1:8-9)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 A fear of the unknown? (2 Tim. 1:7-8; Acts 7:29)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 By over complicating things? (I Cor. 15:1-4)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 Failure to overcome worldly tendencies? 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4404402"/>
            <a:ext cx="86106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Then they said to one another, “</a:t>
            </a:r>
            <a:r>
              <a:rPr lang="en-US" sz="2800" b="1" dirty="0">
                <a:solidFill>
                  <a:srgbClr val="FF0000"/>
                </a:solidFill>
              </a:rPr>
              <a:t>We are not doing right.  </a:t>
            </a:r>
            <a:r>
              <a:rPr lang="en-US" sz="2800" b="1" dirty="0"/>
              <a:t>This day </a:t>
            </a:r>
            <a:r>
              <a:rPr lang="en-US" sz="2800" b="1" i="1" dirty="0"/>
              <a:t>is</a:t>
            </a:r>
            <a:r>
              <a:rPr lang="en-US" sz="2800" b="1" dirty="0"/>
              <a:t> a day of good news, and </a:t>
            </a:r>
            <a:r>
              <a:rPr lang="en-US" sz="2800" b="1" dirty="0">
                <a:solidFill>
                  <a:srgbClr val="FF0000"/>
                </a:solidFill>
              </a:rPr>
              <a:t>we remain silent</a:t>
            </a:r>
            <a:r>
              <a:rPr lang="en-US" sz="2800" b="1" dirty="0"/>
              <a:t>.  If we wait until morning light, some </a:t>
            </a:r>
            <a:r>
              <a:rPr lang="en-US" sz="2800" b="1" dirty="0">
                <a:solidFill>
                  <a:srgbClr val="FF0000"/>
                </a:solidFill>
              </a:rPr>
              <a:t>punishment will come upon us. </a:t>
            </a:r>
            <a:r>
              <a:rPr lang="en-US" sz="2800" b="1" dirty="0"/>
              <a:t>Now therefore, come, let us go and tell the king’s household.”					2 Kings 7:9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sz="3400" b="1" dirty="0">
                <a:solidFill>
                  <a:srgbClr val="FFFF00"/>
                </a:solidFill>
                <a:latin typeface="MS Reference Sans Serif" panose="020B0604030504040204" pitchFamily="34" charset="0"/>
              </a:rPr>
              <a:t>Recognition of a need to act differently!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There is a conclusion to be reached: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chemeClr val="bg1"/>
                </a:solidFill>
              </a:rPr>
              <a:t> “therefore”</a:t>
            </a:r>
            <a:endParaRPr lang="en-US" sz="2800" b="1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There is action to be taken: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chemeClr val="bg1"/>
                </a:solidFill>
              </a:rPr>
              <a:t> “therefore, come, let us go”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There is an urgency to be felt: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chemeClr val="bg1"/>
                </a:solidFill>
              </a:rPr>
              <a:t> “therefore, come,  let us go and tell”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4382631"/>
            <a:ext cx="86106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Then they said to one another, “We are not doing right.  This day </a:t>
            </a:r>
            <a:r>
              <a:rPr lang="en-US" sz="2800" b="1" i="1" dirty="0"/>
              <a:t>is</a:t>
            </a:r>
            <a:r>
              <a:rPr lang="en-US" sz="2800" b="1" dirty="0"/>
              <a:t> a day of good news, and we remain silent.  If we wait until morning light, some punishment will come upon us. </a:t>
            </a:r>
            <a:r>
              <a:rPr lang="en-US" sz="2800" b="1" dirty="0">
                <a:solidFill>
                  <a:srgbClr val="FF0000"/>
                </a:solidFill>
              </a:rPr>
              <a:t>Now therefore, come, let us go and tell the king’s household</a:t>
            </a:r>
            <a:r>
              <a:rPr lang="en-US" sz="2800" b="1" dirty="0"/>
              <a:t>.”					2 Kings 7:9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5356</TotalTime>
  <Words>347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Jeb</dc:creator>
  <cp:lastModifiedBy>SHCOC</cp:lastModifiedBy>
  <cp:revision>35</cp:revision>
  <cp:lastPrinted>2018-02-23T00:10:01Z</cp:lastPrinted>
  <dcterms:created xsi:type="dcterms:W3CDTF">2012-07-14T03:38:28Z</dcterms:created>
  <dcterms:modified xsi:type="dcterms:W3CDTF">2018-02-25T17:15:17Z</dcterms:modified>
</cp:coreProperties>
</file>