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2" r:id="rId4"/>
    <p:sldId id="264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-9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EFF63-7E84-4CA0-8924-D8766C64282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58F1D-99AB-4232-BFB1-1647E65CBD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A976DC-1840-4FC8-B0BD-ABD3DC21E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F11CD1-3F0F-4E27-BEC5-C26EB0B20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5BB8C4-AFB4-4842-BFEC-B96C0312A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5C83-6BE5-487F-B0EE-D17077E6F5A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BC9E4F-6957-4696-AE7A-812DF1EAF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EB57B1-DAD1-4806-9902-24DD9426A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AD-FD6A-4A50-82C2-22E2FEA40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87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99D620-5D07-42D7-B5A8-4D55CE03C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A6DFC9-5CEB-4F67-9207-E8CD9F48F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1B4816-4127-44EF-9C0D-891C3F87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5C83-6BE5-487F-B0EE-D17077E6F5A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53C4F7-4CF8-49D7-8E1F-35857E010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1D22B3-9916-4F1F-A45C-1C44C4C2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AD-FD6A-4A50-82C2-22E2FEA40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09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3E53EA-7675-41BF-A7EC-9A4D3140E7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3EE48D-7384-4D78-9DE2-32509749F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E0904B-FFA1-451A-B53E-C2CEE78C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5C83-6BE5-487F-B0EE-D17077E6F5A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7BB70F-2072-45E3-883B-9CD213F2F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A16559-A94A-44B2-9255-54E0782B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AD-FD6A-4A50-82C2-22E2FEA40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781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9E48D0-508D-404E-BBE8-641D5BE2B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74CFF7-4A31-430B-9B3A-E438997A2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EAD159-3AB3-4F1C-B723-D366842E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5C83-6BE5-487F-B0EE-D17077E6F5A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4DA268-2FFC-4C6E-890B-6C348B98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A76843-6E62-4232-86EA-D81F39BA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AD-FD6A-4A50-82C2-22E2FEA40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85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AD5A56-58FA-4FBD-9798-928773456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6AF59A-3DB7-4849-B27A-6A9465C8B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C78B70-4D7C-4684-9343-0AFA2A215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5C83-6BE5-487F-B0EE-D17077E6F5A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AFB0F6-928C-4A15-8149-624F69B77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7B0883-2E6A-4A4A-A6BC-4A356247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AD-FD6A-4A50-82C2-22E2FEA40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34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89E258-5717-4904-B1A7-0595EA623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A4EB10-E5F3-40CC-A22B-340909FA8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17ADC0-CDBB-4420-9C15-975E1804D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BDC6AD-DFCD-4E77-B79F-AF20F12E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5C83-6BE5-487F-B0EE-D17077E6F5A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1B6A85E-D73C-4F52-8BEA-72DAC5160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6109A3-7231-4A9C-9D42-1A70598E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AD-FD6A-4A50-82C2-22E2FEA40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173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5C4E63-AD12-409B-A20C-F3D3DD258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03E88B-56B4-4E3E-ADC0-7FA8A57C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E0E329-0021-4880-96D4-3D8A0B2E1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327AE19-ABAC-40C1-83C2-FCB8BF1C7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08DBCFF-5992-4A42-85F4-1704D79BD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54ED415-8BF9-4569-BC54-DE7A8ACE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5C83-6BE5-487F-B0EE-D17077E6F5A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8361E04-72BF-437A-B26B-F24ED9E3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5FFA05D-E2FB-40AD-A9F1-E2DE30842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AD-FD6A-4A50-82C2-22E2FEA40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427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5A5D94-7FB7-4A6B-93DA-CCF1876C0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C09438B-62B1-4877-90B8-2ED67B1F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5C83-6BE5-487F-B0EE-D17077E6F5A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003D609-A21A-412D-A531-7DDD17A91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CC79651-5D04-432B-BE6D-7EC1AE68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AD-FD6A-4A50-82C2-22E2FEA40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943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2D9260B-B240-4ECC-8DC6-2FB18BA9E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5C83-6BE5-487F-B0EE-D17077E6F5A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CA4F3AD-2EA3-4B82-A814-40F8142DE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C20C2EE-DFAF-40EA-B04F-4528F892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AD-FD6A-4A50-82C2-22E2FEA40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732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09FD5F-C54D-4946-908C-666597D0E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BC6E9E-442D-4DA2-8B7D-3D5175E62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00DEE37-7070-4822-865B-2BB190B33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98AB64-318B-4EDC-86BD-93BDDFB34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5C83-6BE5-487F-B0EE-D17077E6F5A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195854-7E06-4FFE-BF79-D8892B2E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255BB1-5821-4555-9974-44562D51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AD-FD6A-4A50-82C2-22E2FEA40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827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988D2-D87A-4B9D-BB00-05A862A6B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A5CBD16-58D4-41BE-9FC6-EE89A4955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0788AA3-F2F0-4EAB-B5DC-7A8247B3E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526841D-7A5A-4E77-A4CE-DF696C9B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5C83-6BE5-487F-B0EE-D17077E6F5A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D4FF87-E9AF-423B-8BED-272301BF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ABDF82-30F1-4A28-864B-3A7E6479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6A7AD-FD6A-4A50-82C2-22E2FEA40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593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D453EFB-469F-4ABC-9BED-7C5F0728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CF96A40-E71F-4BA3-A584-4A495466E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B00BC8-D90B-4AFE-93A9-7FDC7F04B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85C83-6BE5-487F-B0EE-D17077E6F5AC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701207-B21E-4F73-86C2-222031D91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44F491-6330-4546-922B-F3CCBD9A9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6A7AD-FD6A-4A50-82C2-22E2FEA40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99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706B7E-0588-43CF-8805-708AEF8A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541" y="536246"/>
            <a:ext cx="5265420" cy="1325563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Our Approach To Sin: </a:t>
            </a:r>
            <a:br>
              <a:rPr lang="en-US" sz="4800" b="1" dirty="0">
                <a:solidFill>
                  <a:srgbClr val="FFFF00"/>
                </a:solidFill>
              </a:rPr>
            </a:br>
            <a:r>
              <a:rPr lang="en-US" sz="4800" b="1" dirty="0">
                <a:solidFill>
                  <a:srgbClr val="FFFF00"/>
                </a:solidFill>
              </a:rPr>
              <a:t>As Samuel or Saul?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2A36FC-342F-465B-AA39-95EC7EBA6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2606040"/>
            <a:ext cx="11811000" cy="42519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FFFF00"/>
                </a:solidFill>
              </a:rPr>
              <a:t>  </a:t>
            </a:r>
            <a:r>
              <a:rPr lang="en-US" sz="3600" dirty="0">
                <a:solidFill>
                  <a:srgbClr val="FFFF00"/>
                </a:solidFill>
              </a:rPr>
              <a:t>An occasion of extreme violence: I Samuel 15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Saul’s mission had it’s roots deep in Israel’s history (Ex. 17:8-16; Deut. 25:17-19)</a:t>
            </a:r>
          </a:p>
        </p:txBody>
      </p:sp>
      <p:pic>
        <p:nvPicPr>
          <p:cNvPr id="5" name="Picture 4" descr="A picture containing grass, baseball, bat, person&#10;&#10;Description generated with very high confidence">
            <a:extLst>
              <a:ext uri="{FF2B5EF4-FFF2-40B4-BE49-F238E27FC236}">
                <a16:creationId xmlns:a16="http://schemas.microsoft.com/office/drawing/2014/main" xmlns="" id="{279A9B73-561F-4726-8F63-5150F3C7651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755"/>
          <a:stretch/>
        </p:blipFill>
        <p:spPr>
          <a:xfrm>
            <a:off x="8534401" y="243842"/>
            <a:ext cx="3467100" cy="219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892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A2802A-9920-4862-926B-7BC8064EE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xmlns="" id="{97E77C46-F52C-4A42-B243-136F20E7CB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718"/>
          <a:stretch/>
        </p:blipFill>
        <p:spPr>
          <a:xfrm>
            <a:off x="205742" y="947144"/>
            <a:ext cx="11780519" cy="496371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6F76C2-2A3E-4F3D-B0D3-935A9651B491}"/>
              </a:ext>
            </a:extLst>
          </p:cNvPr>
          <p:cNvSpPr txBox="1"/>
          <p:nvPr/>
        </p:nvSpPr>
        <p:spPr>
          <a:xfrm flipH="1">
            <a:off x="381001" y="1158240"/>
            <a:ext cx="239268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586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706B7E-0588-43CF-8805-708AEF8A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741" y="536246"/>
            <a:ext cx="5326380" cy="1325563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Our Approach To Sin: </a:t>
            </a:r>
            <a:br>
              <a:rPr lang="en-US" sz="4800" b="1" dirty="0">
                <a:solidFill>
                  <a:srgbClr val="FFFF00"/>
                </a:solidFill>
              </a:rPr>
            </a:br>
            <a:r>
              <a:rPr lang="en-US" sz="4800" b="1" dirty="0">
                <a:solidFill>
                  <a:srgbClr val="FFFF00"/>
                </a:solidFill>
              </a:rPr>
              <a:t>As Samuel or Saul?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2A36FC-342F-465B-AA39-95EC7EBA6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2606041"/>
            <a:ext cx="11811000" cy="42519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FFFF00"/>
                </a:solidFill>
              </a:rPr>
              <a:t>  </a:t>
            </a:r>
            <a:r>
              <a:rPr lang="en-US" sz="3600" dirty="0">
                <a:solidFill>
                  <a:srgbClr val="FFFF00"/>
                </a:solidFill>
              </a:rPr>
              <a:t>An occasion of extreme violence: I Samuel 15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Saul’s mission had it’s roots deep in Israel’s history (Ex. 17:8-16; Deut. 25:17-19)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 reason for Saul’s disobedience is not expressly stated, but we can venture a guess (1 Samuel 15:7-12)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A clear example that partial obedience is equivalent to disobedience (:11 vs. :13)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A picture containing grass, baseball, bat, person&#10;&#10;Description generated with very high confidence">
            <a:extLst>
              <a:ext uri="{FF2B5EF4-FFF2-40B4-BE49-F238E27FC236}">
                <a16:creationId xmlns:a16="http://schemas.microsoft.com/office/drawing/2014/main" xmlns="" id="{843452B4-F112-4278-AE1D-71C5CC0448C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755"/>
          <a:stretch/>
        </p:blipFill>
        <p:spPr>
          <a:xfrm>
            <a:off x="8534401" y="243842"/>
            <a:ext cx="3467100" cy="219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939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706B7E-0588-43CF-8805-708AEF8A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911" y="518162"/>
            <a:ext cx="5234940" cy="1325563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Our Approach To Sin: </a:t>
            </a:r>
            <a:br>
              <a:rPr lang="en-US" sz="4800" b="1" dirty="0">
                <a:solidFill>
                  <a:srgbClr val="FFFF00"/>
                </a:solidFill>
              </a:rPr>
            </a:br>
            <a:r>
              <a:rPr lang="en-US" sz="4800" b="1" dirty="0">
                <a:solidFill>
                  <a:srgbClr val="FFFF00"/>
                </a:solidFill>
              </a:rPr>
              <a:t>As Samuel or Saul?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2A36FC-342F-465B-AA39-95EC7EBA6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1" y="2286000"/>
            <a:ext cx="11811000" cy="53800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FFFF00"/>
                </a:solidFill>
              </a:rPr>
              <a:t>  </a:t>
            </a:r>
            <a:r>
              <a:rPr lang="en-US" sz="3600" dirty="0">
                <a:solidFill>
                  <a:srgbClr val="FFFF00"/>
                </a:solidFill>
              </a:rPr>
              <a:t>Agag is a representation of the way that we deal with sin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Saul’s method: a big mistake (:11, :18-19; :26, :32)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Samuel’s method: demonstrative of what God wants! (:33)</a:t>
            </a:r>
          </a:p>
        </p:txBody>
      </p:sp>
      <p:pic>
        <p:nvPicPr>
          <p:cNvPr id="5" name="Picture 4" descr="A herd of sheep standing on a field&#10;&#10;Description generated with very high confidence">
            <a:extLst>
              <a:ext uri="{FF2B5EF4-FFF2-40B4-BE49-F238E27FC236}">
                <a16:creationId xmlns:a16="http://schemas.microsoft.com/office/drawing/2014/main" xmlns="" id="{2135976A-3FD2-4A45-96D2-B0F9E361D9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937" r="7548"/>
          <a:stretch/>
        </p:blipFill>
        <p:spPr>
          <a:xfrm>
            <a:off x="8496687" y="141922"/>
            <a:ext cx="3504812" cy="247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907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706B7E-0588-43CF-8805-708AEF8A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981" y="513285"/>
            <a:ext cx="5265420" cy="1325563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Our Approach To Sin: </a:t>
            </a:r>
            <a:br>
              <a:rPr lang="en-US" sz="4800" b="1" dirty="0">
                <a:solidFill>
                  <a:srgbClr val="FFFF00"/>
                </a:solidFill>
              </a:rPr>
            </a:br>
            <a:r>
              <a:rPr lang="en-US" sz="4800" b="1" dirty="0">
                <a:solidFill>
                  <a:srgbClr val="FFFF00"/>
                </a:solidFill>
              </a:rPr>
              <a:t>As Samuel or Saul?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2A36FC-342F-465B-AA39-95EC7EBA6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2590801"/>
            <a:ext cx="11811000" cy="5303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FFFF00"/>
                </a:solidFill>
              </a:rPr>
              <a:t>  The New Testament urges a Samuel approach to sin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Jesus was explicit: sin requires an urgent, violent, graphic approach (Mt. 5:29-30)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“I’m mortified!” (Col. 3:5-7)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Crucify the old man (Rom. 6:6)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A795DCE-793D-437F-A344-E149CA7970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060" y="134868"/>
            <a:ext cx="3901440" cy="208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288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706B7E-0588-43CF-8805-708AEF8A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221" y="411482"/>
            <a:ext cx="5341620" cy="13255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Our Approach To Sin: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As Samuel or Saul?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2A36FC-342F-465B-AA39-95EC7EBA6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2453640"/>
            <a:ext cx="11811000" cy="5303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FFFF00"/>
                </a:solidFill>
              </a:rPr>
              <a:t>  Why did Saul fail in regard to sin?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He was in denial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“I have performed the commandment of the Lord”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He was seeking excuses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“Circumstances warranted it, environment dictated it,  pressure mandated it, my companions caused it, I’ve done a lot of good”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He was shifting blame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“They” have brought them (I Sam. 15:14, :20-23)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A silhouette of a person&#10;&#10;Description generated with high confidence">
            <a:extLst>
              <a:ext uri="{FF2B5EF4-FFF2-40B4-BE49-F238E27FC236}">
                <a16:creationId xmlns:a16="http://schemas.microsoft.com/office/drawing/2014/main" xmlns="" id="{6ED17A26-B1E6-4AFF-91EE-F1827E29FE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1489" y="168277"/>
            <a:ext cx="3160011" cy="228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041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3869</TotalTime>
  <Words>280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Our Approach To Sin:  As Samuel or Saul?</vt:lpstr>
      <vt:lpstr>Slide 2</vt:lpstr>
      <vt:lpstr>Our Approach To Sin:  As Samuel or Saul?</vt:lpstr>
      <vt:lpstr>Our Approach To Sin:  As Samuel or Saul?</vt:lpstr>
      <vt:lpstr>Our Approach To Sin:  As Samuel or Saul?</vt:lpstr>
      <vt:lpstr>Our Approach To Sin:  As Samuel or Saul?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Jeb Reaves</dc:creator>
  <cp:lastModifiedBy>SHCOC</cp:lastModifiedBy>
  <cp:revision>20</cp:revision>
  <dcterms:created xsi:type="dcterms:W3CDTF">2018-02-08T23:44:01Z</dcterms:created>
  <dcterms:modified xsi:type="dcterms:W3CDTF">2018-02-12T01:31:40Z</dcterms:modified>
</cp:coreProperties>
</file>