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262" r:id="rId5"/>
    <p:sldId id="265" r:id="rId6"/>
    <p:sldId id="267" r:id="rId7"/>
    <p:sldId id="268" r:id="rId8"/>
    <p:sldId id="269" r:id="rId9"/>
    <p:sldId id="270" r:id="rId10"/>
    <p:sldId id="266" r:id="rId11"/>
    <p:sldId id="263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00" autoAdjust="0"/>
  </p:normalViewPr>
  <p:slideViewPr>
    <p:cSldViewPr snapToGrid="0">
      <p:cViewPr varScale="1">
        <p:scale>
          <a:sx n="69" d="100"/>
          <a:sy n="69" d="100"/>
        </p:scale>
        <p:origin x="-1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CCDF-98C8-45E7-89CA-510865EADF1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FCD4A-4428-464A-B27A-6766E75B7B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5FD7E-2CFA-47FB-B28C-B514FE867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E5D5FF-15FA-449E-BDB4-32ED5D1E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B0170-B88A-4FD9-BF8F-7ABE83A5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6DC2A-4424-47F6-8E61-AB56C55F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0703F-1507-444A-9BAA-D5657859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79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6960F-3255-4B9C-ABEF-7A32B0B8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13EE03-03D1-4CF5-87CD-49C83187B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47F6E-747A-40EB-95C3-054288D5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FB1D0C-8FA7-4F48-BC1F-20CF0E2D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AAD3E-D7B6-4937-96AC-72CD7717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2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D5DB15-2DE5-492E-BCB3-4FD5CFB18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703D3F-8CAF-4789-92D5-829D29E6F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81639C-FDB9-4F3B-9176-62C4C1CC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6959D-A3AA-460A-B21F-DD4E198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EC10C-089F-47D5-B900-72A3384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16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64377-44FE-4625-A585-3476B298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FD27F-500F-45FC-BBAA-B8264CD9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18E6B-D3E7-46DE-89F6-ABC3BA8A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36389-FFAE-4D93-A1A3-BB6C86D6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12275A-9920-465B-9B1E-9D117009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4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5229C-4993-4C0B-AA17-395B407E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9A157-2673-4B23-9EF5-07E01DA5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820BF-D8B5-45A1-ABF6-102F91B8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E041F7-84CA-4C22-91CF-41C143FF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1A7845-3034-47C5-83A7-0D9DF3F6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43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ED775-AAEC-4DA2-B67F-14993B2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4600BF-A37E-44F0-95F8-F43444ECC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3CAEC7-65A2-42A7-9AF3-69E1E8F8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32AD47-5B67-4510-AB2D-930D2AC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197A91-EAD5-40A8-8F72-684109F8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4D0A1-29A1-444F-9B5E-B229D06D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5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0FA01-5A78-4F61-9964-0EFA7391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1CDAE-26E9-4B1E-B8AA-51EB32F8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7B158F-B890-4124-B2B9-E60158C0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ED2FE4-9232-49DA-85C0-FF1FD9F7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9B97FB-5A1A-47B2-B46D-727674403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84A5E1-9C2A-4129-BFF9-A3CE5317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400B84-E2A1-4FC2-BFAF-4183958E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E864C2-A366-476F-BE06-D8AB752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68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E0A0D-7856-4E99-9749-11CE12C3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D9C9C4-E445-4FEB-B1D3-116B51C6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9B0285-E3EE-4CFE-BB57-3C2690FC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C290B3-125A-4489-BE78-9E3C0344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07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3CB326-63C2-4FD7-A929-B16AFA5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070FB8-07A1-42C7-B49C-673E1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7E7826-DFCD-4365-8B7F-3E180057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43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8A94E-4B80-421E-98BD-EE325ACD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653E31-1456-4C29-96E1-ED3FD37D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82725B-B4EE-45E5-8490-4906CDD32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9AD969-D794-44E5-AE11-05DD0390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C81510-0030-430A-B7AB-860B45E3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8D95FE-926D-45B6-92D4-4931342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16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CAA64C-D13D-406A-838D-F64BA507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8D09D3-8201-4DE5-8EAE-CC82C1B67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E1A585-FDB0-451A-8385-2ABE3B9C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60A436-5AA6-4D13-A54C-68EB7F4F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B2E231-F964-4162-92A3-5F2C3BA8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4D14E9-96EE-4F01-A805-3C731477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1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4D2C7D-0362-4728-A38A-E5F37D36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89BEB4-4A6E-43BF-BEBB-88CF21E3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B8D1AD-7FD3-465B-9B7D-B0168148E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F37C-1898-4D84-85F2-B544E993DDC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63989-000B-4BC1-8B5C-E0AE9B65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0A78F-4629-483C-A36C-73DF39651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72373-CD9C-47E5-9593-E4D09B2A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35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309E1-9AAA-4C13-8093-8F151DDF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E8D3F-88C5-4909-9195-24380FAA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37160"/>
            <a:ext cx="11963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sz="7200" baseline="30000" dirty="0"/>
              <a:t>Acts 8:4-13</a:t>
            </a:r>
          </a:p>
          <a:p>
            <a:pPr marL="0" indent="0">
              <a:buNone/>
            </a:pPr>
            <a:r>
              <a:rPr lang="en-US" sz="3600" i="1" baseline="30000" dirty="0"/>
              <a:t>4 </a:t>
            </a:r>
            <a:r>
              <a:rPr lang="en-US" sz="3600" i="1" dirty="0"/>
              <a:t>Therefore those who were scattered went everywhere preaching the word. </a:t>
            </a:r>
            <a:r>
              <a:rPr lang="en-US" sz="3600" i="1" baseline="30000" dirty="0"/>
              <a:t>5 </a:t>
            </a:r>
            <a:r>
              <a:rPr lang="en-US" sz="3600" i="1" dirty="0"/>
              <a:t>Then Philip went down to the</a:t>
            </a:r>
            <a:r>
              <a:rPr lang="en-US" sz="3600" i="1" baseline="30000" dirty="0"/>
              <a:t> </a:t>
            </a:r>
            <a:r>
              <a:rPr lang="en-US" sz="3600" i="1" dirty="0"/>
              <a:t>city of Samaria and preached Christ to them. </a:t>
            </a:r>
            <a:r>
              <a:rPr lang="en-US" sz="3600" i="1" baseline="30000" dirty="0"/>
              <a:t>6 </a:t>
            </a:r>
            <a:r>
              <a:rPr lang="en-US" sz="3600" i="1" dirty="0"/>
              <a:t>And the multitudes with one accord heeded the things spoken by Philip, hearing and seeing the miracles which he did. </a:t>
            </a:r>
            <a:r>
              <a:rPr lang="en-US" sz="3600" i="1" baseline="30000" dirty="0"/>
              <a:t>7 </a:t>
            </a:r>
            <a:r>
              <a:rPr lang="en-US" sz="3600" i="1" dirty="0"/>
              <a:t>For unclean spirits, crying with a loud voice, came out of many who were possessed; and many who were paralyzed and lame were healed. </a:t>
            </a:r>
            <a:r>
              <a:rPr lang="en-US" sz="3600" i="1" baseline="30000" dirty="0"/>
              <a:t>8 </a:t>
            </a:r>
            <a:r>
              <a:rPr lang="en-US" sz="3600" i="1" dirty="0"/>
              <a:t>And there was great joy in that city.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6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21925"/>
            <a:ext cx="1117092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90692"/>
            <a:ext cx="11932920" cy="50453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Claims of Preachers? (Acts 8:9)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Quantity of Believers? (Acts 8:10)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Social status of followers? (Acts 8:10)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The “signs” pointing to “success”? (Acts 8:9)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Amount of time practicing? (Acts 8:11)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The sincerity of the adherents? (Acts 8:9-11)</a:t>
            </a:r>
          </a:p>
        </p:txBody>
      </p:sp>
    </p:spTree>
    <p:extLst>
      <p:ext uri="{BB962C8B-B14F-4D97-AF65-F5344CB8AC3E}">
        <p14:creationId xmlns:p14="http://schemas.microsoft.com/office/powerpoint/2010/main" xmlns="" val="11122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90692"/>
            <a:ext cx="11932920" cy="50453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That Christ is preached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That the kingdom of God is preached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That the name of Christ is preached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That obedience to His word is preached</a:t>
            </a:r>
          </a:p>
        </p:txBody>
      </p:sp>
    </p:spTree>
    <p:extLst>
      <p:ext uri="{BB962C8B-B14F-4D97-AF65-F5344CB8AC3E}">
        <p14:creationId xmlns:p14="http://schemas.microsoft.com/office/powerpoint/2010/main" xmlns="" val="37968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309E1-9AAA-4C13-8093-8F151DDF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E8D3F-88C5-4909-9195-24380FAA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37160"/>
            <a:ext cx="119634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baseline="30000" dirty="0"/>
          </a:p>
          <a:p>
            <a:pPr marL="0" indent="0">
              <a:buNone/>
            </a:pPr>
            <a:r>
              <a:rPr lang="en-US" sz="7200" baseline="30000" dirty="0"/>
              <a:t>Acts 8:4-13</a:t>
            </a:r>
            <a:endParaRPr lang="en-US" sz="7200" i="1" baseline="30000" dirty="0"/>
          </a:p>
          <a:p>
            <a:pPr marL="0" indent="0">
              <a:buNone/>
            </a:pPr>
            <a:r>
              <a:rPr lang="en-US" sz="3600" i="1" baseline="30000" dirty="0"/>
              <a:t>9 </a:t>
            </a:r>
            <a:r>
              <a:rPr lang="en-US" sz="3600" i="1" dirty="0"/>
              <a:t>But there was a certain man called Simon, who previously practiced sorcery in the city and astonished the people of Samaria, claiming that he was someone great, </a:t>
            </a:r>
            <a:r>
              <a:rPr lang="en-US" sz="3600" i="1" baseline="30000" dirty="0"/>
              <a:t>10 </a:t>
            </a:r>
            <a:r>
              <a:rPr lang="en-US" sz="3600" i="1" dirty="0"/>
              <a:t>to whom they all gave heed, from the least to the greatest, saying, “This man is the great power of God.” </a:t>
            </a:r>
            <a:r>
              <a:rPr lang="en-US" sz="3600" i="1" baseline="30000" dirty="0"/>
              <a:t>11 </a:t>
            </a:r>
            <a:r>
              <a:rPr lang="en-US" sz="3600" i="1" dirty="0"/>
              <a:t>And they heeded him because he had astonished them with his sorceries for a long time. </a:t>
            </a:r>
            <a:r>
              <a:rPr lang="en-US" sz="3600" i="1" baseline="30000" dirty="0"/>
              <a:t>12 </a:t>
            </a:r>
            <a:r>
              <a:rPr lang="en-US" sz="3600" i="1" dirty="0"/>
              <a:t>But when they believed Philip as he preached the things concerning the kingdom of God and the name of Jesus Christ, both men and women were baptized. </a:t>
            </a:r>
            <a:r>
              <a:rPr lang="en-US" sz="3600" i="1" baseline="30000" dirty="0"/>
              <a:t>13 </a:t>
            </a:r>
            <a:r>
              <a:rPr lang="en-US" sz="3600" i="1" dirty="0"/>
              <a:t>Then Simon himself also believed; and when he was baptized he continued with Philip, and was amazed, seeing the miracles and signs which were done.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EF391EA3-78BB-4759-B9A0-68D88D834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61" r="1" b="26564"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3011D4B5-3141-4B95-AD4F-2DFA4030C346}"/>
              </a:ext>
            </a:extLst>
          </p:cNvPr>
          <p:cNvSpPr/>
          <p:nvPr/>
        </p:nvSpPr>
        <p:spPr>
          <a:xfrm>
            <a:off x="6096000" y="3672840"/>
            <a:ext cx="335280" cy="25908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5D3328-1ED6-403D-9D63-2014296B583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67250" y="3931923"/>
            <a:ext cx="262153" cy="137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FFD56A-B85D-4874-B09D-91C9B5D22755}"/>
              </a:ext>
            </a:extLst>
          </p:cNvPr>
          <p:cNvSpPr txBox="1"/>
          <p:nvPr/>
        </p:nvSpPr>
        <p:spPr>
          <a:xfrm>
            <a:off x="6498323" y="3962396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Samaria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C71D5A-EB55-44A7-9788-25F9B378E609}"/>
              </a:ext>
            </a:extLst>
          </p:cNvPr>
          <p:cNvSpPr txBox="1"/>
          <p:nvPr/>
        </p:nvSpPr>
        <p:spPr>
          <a:xfrm>
            <a:off x="129942" y="2338508"/>
            <a:ext cx="4678303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The Samaritans</a:t>
            </a:r>
          </a:p>
          <a:p>
            <a:r>
              <a:rPr lang="en-US" sz="2800" dirty="0"/>
              <a:t>Mixed origin (II Kings 17:24-29)</a:t>
            </a:r>
          </a:p>
          <a:p>
            <a:r>
              <a:rPr lang="en-US" sz="2800" dirty="0"/>
              <a:t>Limited contact (John 4:9-10)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DF6221C1-688D-4CD2-8648-7387C4D7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83" r="18236"/>
          <a:stretch/>
        </p:blipFill>
        <p:spPr>
          <a:xfrm>
            <a:off x="8454411" y="3237262"/>
            <a:ext cx="2884151" cy="313305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3" y="2575037"/>
            <a:ext cx="8016239" cy="41458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Claims of Preachers? (Acts 8:9)</a:t>
            </a:r>
          </a:p>
          <a:p>
            <a:pPr lvl="1"/>
            <a:r>
              <a:rPr lang="en-US" sz="3200" dirty="0"/>
              <a:t>Simon was claiming that he was </a:t>
            </a:r>
            <a:r>
              <a:rPr lang="en-US" sz="3200" i="1" dirty="0"/>
              <a:t>“someone great”</a:t>
            </a:r>
          </a:p>
          <a:p>
            <a:pPr lvl="1"/>
            <a:r>
              <a:rPr lang="en-US" sz="3200" dirty="0"/>
              <a:t>Some make great claims and create a following by presumption of authority </a:t>
            </a:r>
          </a:p>
          <a:p>
            <a:pPr lvl="1"/>
            <a:r>
              <a:rPr lang="en-US" sz="3200" dirty="0"/>
              <a:t>An Old Testament example: (I Kings 13:4-10; 15-18)</a:t>
            </a:r>
          </a:p>
        </p:txBody>
      </p:sp>
    </p:spTree>
    <p:extLst>
      <p:ext uri="{BB962C8B-B14F-4D97-AF65-F5344CB8AC3E}">
        <p14:creationId xmlns:p14="http://schemas.microsoft.com/office/powerpoint/2010/main" xmlns="" val="1519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3" y="2575037"/>
            <a:ext cx="6797039" cy="4100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Quantity of Believers? (Acts 8:10)</a:t>
            </a:r>
          </a:p>
          <a:p>
            <a:pPr lvl="1"/>
            <a:r>
              <a:rPr lang="en-US" sz="3200" dirty="0"/>
              <a:t>Here </a:t>
            </a:r>
            <a:r>
              <a:rPr lang="en-US" sz="3200" i="1" dirty="0"/>
              <a:t>“they </a:t>
            </a:r>
            <a:r>
              <a:rPr lang="en-US" sz="3200" b="1" i="1" dirty="0"/>
              <a:t>ALL </a:t>
            </a:r>
            <a:r>
              <a:rPr lang="en-US" sz="3200" i="1" dirty="0"/>
              <a:t>gave heed”</a:t>
            </a:r>
          </a:p>
          <a:p>
            <a:pPr lvl="1"/>
            <a:r>
              <a:rPr lang="en-US" sz="3200" dirty="0"/>
              <a:t>Consider the time of Noah (ratio of 8:1,000,000 ?)</a:t>
            </a:r>
          </a:p>
          <a:p>
            <a:pPr lvl="1"/>
            <a:r>
              <a:rPr lang="en-US" sz="3200" dirty="0"/>
              <a:t>Do not </a:t>
            </a:r>
            <a:r>
              <a:rPr lang="en-US" sz="3200" i="1" dirty="0"/>
              <a:t>“follow a crowd” </a:t>
            </a:r>
            <a:r>
              <a:rPr lang="en-US" sz="3200" dirty="0"/>
              <a:t>(Ex. 23:2)</a:t>
            </a:r>
          </a:p>
          <a:p>
            <a:pPr lvl="1"/>
            <a:r>
              <a:rPr lang="en-US" sz="3200" dirty="0"/>
              <a:t>Majority rules? Mt. 7:13-14</a:t>
            </a:r>
          </a:p>
        </p:txBody>
      </p:sp>
      <p:pic>
        <p:nvPicPr>
          <p:cNvPr id="18" name="Picture 17" descr="A picture containing ground&#10;&#10;Description generated with high confidence">
            <a:extLst>
              <a:ext uri="{FF2B5EF4-FFF2-40B4-BE49-F238E27FC236}">
                <a16:creationId xmlns:a16="http://schemas.microsoft.com/office/drawing/2014/main" xmlns="" id="{DC4BD74D-EF7F-4CDF-B0A4-10763921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0" r="5210"/>
          <a:stretch/>
        </p:blipFill>
        <p:spPr>
          <a:xfrm>
            <a:off x="7574280" y="2659108"/>
            <a:ext cx="4297680" cy="39022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554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LEGO, toy&#10;&#10;Description generated with very high confidence">
            <a:extLst>
              <a:ext uri="{FF2B5EF4-FFF2-40B4-BE49-F238E27FC236}">
                <a16:creationId xmlns:a16="http://schemas.microsoft.com/office/drawing/2014/main" xmlns="" id="{C21BDD93-3573-4F1C-B8A0-057A5948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5"/>
          <a:stretch/>
        </p:blipFill>
        <p:spPr>
          <a:xfrm>
            <a:off x="8001001" y="2455299"/>
            <a:ext cx="3840480" cy="417192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3" y="2575037"/>
            <a:ext cx="7330439" cy="41610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Social status of followers? (Acts 8:10)</a:t>
            </a:r>
          </a:p>
          <a:p>
            <a:pPr lvl="1"/>
            <a:r>
              <a:rPr lang="en-US" sz="3200" dirty="0"/>
              <a:t>They all gave heed from the “</a:t>
            </a:r>
            <a:r>
              <a:rPr lang="en-US" sz="3200" i="1" dirty="0"/>
              <a:t>least to the greatest”</a:t>
            </a:r>
          </a:p>
          <a:p>
            <a:pPr lvl="1"/>
            <a:r>
              <a:rPr lang="en-US" sz="3200" dirty="0"/>
              <a:t>Does “might make right” in religious matters? (I Cor. 1:26-29)</a:t>
            </a:r>
          </a:p>
          <a:p>
            <a:pPr lvl="1"/>
            <a:r>
              <a:rPr lang="en-US" sz="3200" dirty="0"/>
              <a:t>A “Pharisaical” attitude (Jn. 7:45-48)</a:t>
            </a:r>
          </a:p>
        </p:txBody>
      </p:sp>
    </p:spTree>
    <p:extLst>
      <p:ext uri="{BB962C8B-B14F-4D97-AF65-F5344CB8AC3E}">
        <p14:creationId xmlns:p14="http://schemas.microsoft.com/office/powerpoint/2010/main" xmlns="" val="1823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2" y="2575034"/>
            <a:ext cx="7971048" cy="40639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The “signs” pointing to “success”? (Acts 8:9)</a:t>
            </a:r>
          </a:p>
          <a:p>
            <a:pPr lvl="1"/>
            <a:r>
              <a:rPr lang="en-US" sz="3200" dirty="0"/>
              <a:t>This man had done some amazing things </a:t>
            </a:r>
          </a:p>
          <a:p>
            <a:pPr lvl="1"/>
            <a:r>
              <a:rPr lang="en-US" sz="3200" dirty="0"/>
              <a:t>Belief must not be merely based on the “signs” (Deut. 13:1-4)</a:t>
            </a:r>
          </a:p>
          <a:p>
            <a:pPr lvl="1"/>
            <a:r>
              <a:rPr lang="en-US" sz="3200" dirty="0"/>
              <a:t>Careful what we base faith on (Rev. 13:11)</a:t>
            </a:r>
          </a:p>
          <a:p>
            <a:pPr lvl="1"/>
            <a:r>
              <a:rPr lang="en-US" sz="3200" dirty="0"/>
              <a:t>Caution lest we be deceived (2 Th. 2:9)</a:t>
            </a:r>
          </a:p>
        </p:txBody>
      </p:sp>
      <p:pic>
        <p:nvPicPr>
          <p:cNvPr id="13" name="Picture 12" descr="A picture containing beverage, food&#10;&#10;Description generated with high confidence">
            <a:extLst>
              <a:ext uri="{FF2B5EF4-FFF2-40B4-BE49-F238E27FC236}">
                <a16:creationId xmlns:a16="http://schemas.microsoft.com/office/drawing/2014/main" xmlns="" id="{6A7F4B82-A0DC-4722-9094-386210217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68640" y="3401998"/>
            <a:ext cx="3825768" cy="27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6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3" y="2575037"/>
            <a:ext cx="7330439" cy="4070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Amount of time practicing (Acts 8:11)?</a:t>
            </a:r>
          </a:p>
          <a:p>
            <a:pPr lvl="1"/>
            <a:r>
              <a:rPr lang="en-US" sz="3200" dirty="0"/>
              <a:t>They had heeded him “a long time”</a:t>
            </a:r>
          </a:p>
          <a:p>
            <a:pPr lvl="1"/>
            <a:r>
              <a:rPr lang="en-US" sz="3200" dirty="0"/>
              <a:t>“If it was good enough for them it is good enough for me” (c.f. Mt. 15:2-3)</a:t>
            </a:r>
          </a:p>
        </p:txBody>
      </p:sp>
      <p:pic>
        <p:nvPicPr>
          <p:cNvPr id="17" name="Picture 16" descr="A close up of a clock&#10;&#10;Description generated with very high confidence">
            <a:extLst>
              <a:ext uri="{FF2B5EF4-FFF2-40B4-BE49-F238E27FC236}">
                <a16:creationId xmlns:a16="http://schemas.microsoft.com/office/drawing/2014/main" xmlns="" id="{BB8AF088-954D-4073-8C2F-E105ACCC7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13321" y="3769289"/>
            <a:ext cx="4260815" cy="25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2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938B4-DDAC-422B-86A5-B807C76C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5"/>
            <a:ext cx="512011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</a:rPr>
              <a:t>How can we determine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B7FD-0CC7-4D5E-AB37-2568C55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1" y="2575037"/>
            <a:ext cx="7413024" cy="41762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Sincerity of the adherents? (Acts 8:9-11)</a:t>
            </a:r>
          </a:p>
          <a:p>
            <a:pPr lvl="1"/>
            <a:r>
              <a:rPr lang="en-US" sz="3200" dirty="0"/>
              <a:t>Were these Samarians just a bunch of hypocrites?  </a:t>
            </a:r>
          </a:p>
          <a:p>
            <a:pPr lvl="1"/>
            <a:r>
              <a:rPr lang="en-US" sz="3200" dirty="0"/>
              <a:t>Paul was sincerely wrong (Acts 23:1; 26:9-10)</a:t>
            </a:r>
          </a:p>
          <a:p>
            <a:pPr lvl="1"/>
            <a:r>
              <a:rPr lang="en-US" sz="3200" dirty="0"/>
              <a:t>Cornelius was a sincerely religious person (Acts 10:2)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CD4E73-13DC-4255-8309-190A1D83A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16242" y="3552274"/>
            <a:ext cx="3794759" cy="2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1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429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How can we determine truth?</vt:lpstr>
      <vt:lpstr>How can we determine truth?</vt:lpstr>
      <vt:lpstr>How can we determine truth?</vt:lpstr>
      <vt:lpstr>How can we determine truth?</vt:lpstr>
      <vt:lpstr>How can we determine truth?</vt:lpstr>
      <vt:lpstr>How can we determine truth?</vt:lpstr>
      <vt:lpstr>How can we determine truth?</vt:lpstr>
      <vt:lpstr>How can we determine truth?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Reaves</dc:creator>
  <cp:lastModifiedBy>SHCOC</cp:lastModifiedBy>
  <cp:revision>31</cp:revision>
  <cp:lastPrinted>2018-01-11T21:29:21Z</cp:lastPrinted>
  <dcterms:created xsi:type="dcterms:W3CDTF">2018-01-09T22:11:52Z</dcterms:created>
  <dcterms:modified xsi:type="dcterms:W3CDTF">2018-01-14T17:22:55Z</dcterms:modified>
</cp:coreProperties>
</file>