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15"/>
  </p:notesMasterIdLst>
  <p:sldIdLst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82296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 Extra Bold" panose="020609030405050204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 Extra Bold" panose="020609030405050204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 Extra Bold" panose="020609030405050204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 Extra Bold" panose="020609030405050204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 Extra Bold" panose="020609030405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 Extra Bold" panose="020609030405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 Extra Bold" panose="020609030405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 Extra Bold" panose="020609030405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 Extra Bold" panose="020609030405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2034" y="-90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E6AC652-1087-4953-AF5A-5234222494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3FFC8A-4637-4302-9986-76E2D37C136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43DC929-2395-4321-B277-AE90F9F347D6}" type="datetimeFigureOut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77502F8E-D88C-4E2C-B40E-DFEEB8F56A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85800"/>
            <a:ext cx="4114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12305230-AE3E-49BC-B87E-3021C264D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18C3FB-45B7-498B-BA86-DD07D1DBA3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64738C-C36E-4C78-AC18-114D6A4008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378356-CD3C-48F7-B1A9-3BA93069C3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F181ECA7-DFF3-4280-8609-2B72A58BA4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22A43ACA-0103-4707-98CE-23393BC1D7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F4FC1648-8528-4418-8F1B-2B726679E4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fld id="{DADEB79C-4360-499A-BE34-CDEDC5C78D75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8036EF9C-538B-466F-BA15-502DBB2E2301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8229600" cy="6858000"/>
            <a:chOff x="0" y="0"/>
            <a:chExt cx="5760" cy="432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7B2C0A69-1234-4F1B-9E58-CECDA619FE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xmlns="" id="{E10C66BD-1C75-4621-BFB8-D9A38D0591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xmlns="" id="{104A71C9-0728-4623-B50E-8061D971DABD}"/>
              </a:ext>
            </a:extLst>
          </p:cNvPr>
          <p:cNvSpPr>
            <a:spLocks/>
          </p:cNvSpPr>
          <p:nvPr/>
        </p:nvSpPr>
        <p:spPr bwMode="hidden">
          <a:xfrm>
            <a:off x="5618163" y="6269038"/>
            <a:ext cx="2605087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xmlns="" id="{16D87E08-71B5-483D-A2BA-4B6A1E533BA6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061201" cy="850900"/>
            <a:chOff x="0" y="3792"/>
            <a:chExt cx="4942" cy="536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C07EB819-D4E5-4165-9991-07DB3C7EC43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xmlns="" id="{BCC6E26C-3D17-41B6-A274-3F88FE3E329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xmlns="" id="{559F4F24-8A6A-421E-A41F-D28EB08720F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9" y="3799"/>
                <a:ext cx="993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xmlns="" id="{96109389-7CBD-4FD4-9720-D7D8EF74EA9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8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xmlns="" id="{B6020629-D250-4033-B55A-91EF2772F9D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1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xmlns="" id="{25137860-080C-45EF-91CB-C1AABA9A126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9" y="3866"/>
                <a:ext cx="154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xmlns="" id="{36B54E60-8C18-4D45-9762-BD1A43799EB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7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xmlns="" id="{4BECD6E4-7663-4902-847C-4EF4C8F18DA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xmlns="" id="{A2AAD39D-6535-4174-B5B9-CDE0DBED9800}"/>
              </a:ext>
            </a:extLst>
          </p:cNvPr>
          <p:cNvGrpSpPr>
            <a:grpSpLocks/>
          </p:cNvGrpSpPr>
          <p:nvPr/>
        </p:nvGrpSpPr>
        <p:grpSpPr bwMode="auto">
          <a:xfrm>
            <a:off x="565150" y="6021388"/>
            <a:ext cx="5114925" cy="849312"/>
            <a:chOff x="395" y="3793"/>
            <a:chExt cx="3581" cy="535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xmlns="" id="{61A23215-7977-4B42-9E85-F75ABBEC06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xmlns="" id="{E7872277-8ADA-4AE5-96C0-E2F6F52FDA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xmlns="" id="{F681C70F-B1C4-4E84-9611-275E4203F0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xmlns="" id="{8A600F70-0DFD-41A0-ABE5-5359151977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xmlns="" id="{D42D8161-8582-43A1-925D-991A219053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xmlns="" id="{D0CB43E6-1267-42AB-8852-96FAE186A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11163" y="1447800"/>
            <a:ext cx="7407275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35075" y="3429000"/>
            <a:ext cx="575945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xmlns="" id="{A7DE8A24-63FD-4EB2-8E87-01E5DB307FA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xmlns="" id="{45EC7CEC-3DB8-41DF-B233-ACDB3BF103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788D30-BBF4-44C6-8A93-F5FF3C69FD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xmlns="" id="{009B89EE-F35E-4369-B666-14B532D23E1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191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536C56AA-A076-4EDF-9E62-689B0FDBA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F8EB1847-D270-4943-9F54-E639AD99E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B29F8FD1-82D8-43B6-A8CA-0C7D52F77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CFE10-5A72-49AD-9C2A-0B3B12C5E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5128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7413" y="228600"/>
            <a:ext cx="18510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228600"/>
            <a:ext cx="54038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C0B116DF-A100-42D2-B629-EB151A868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B85BE3E5-4FFF-414D-B2A9-A8538B711F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1D05CE13-4162-459B-AA12-BA4E441FC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F61D6-3B5C-4FCB-A722-8C541C1CC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12140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538" y="2130425"/>
            <a:ext cx="6994525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075" y="3886200"/>
            <a:ext cx="575945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F969141-5AC4-4139-8471-9C45DF24E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1C83B89-CA9B-48C1-A3DE-E2219F31D2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9DE62BB-4905-403E-A61F-8CA871D56B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CDA15-E334-4E09-8D2A-244B0888CC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98129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26FCBB8-A0BC-4052-8699-F8B653DF8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D4DBD4C-F273-496C-8190-5D5DA34768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27F35A-F04E-4AC6-B5E9-2B7FAC716E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52C30-8B26-4080-B9E0-BCC9A010E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163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4406900"/>
            <a:ext cx="69945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906713"/>
            <a:ext cx="69945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CDD402E-23C5-4B0A-A693-0162B8FAA6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240DA73-3D51-4362-B0C1-E438F23310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88E96F8-AA7C-41EE-BD5A-420F30807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0B432-2FC2-48A6-8EBE-4C27C4DAF2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61169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600200"/>
            <a:ext cx="36274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36274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D369E9-8802-4B3F-AE99-F0D13755F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CC7B450-C6B2-4489-94E8-EC20B584FF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5D65603-CE4B-491C-B7AE-305F8BA561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8FEEB-A9C6-4BF8-A3D8-6BC00F709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1585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163" y="1535113"/>
            <a:ext cx="36369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2174875"/>
            <a:ext cx="36369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888" y="1535113"/>
            <a:ext cx="36385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888" y="2174875"/>
            <a:ext cx="36385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9ABCD84-CCF4-474E-8E7F-E68058776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9B24117-DE8A-443D-9182-2DD4F676A1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21E9CF6-79B8-4068-938B-A18B18F835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4055F-5468-44CC-8F83-239D6D8FC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2796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3335B12-095E-4640-BBF8-92F1F5DE48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021F9F6-9ED8-4EA2-82EB-C1855D4BA9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130AA96-D172-443A-B107-DE2067648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E4763-32CA-4608-AF64-7D39D1EC0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19945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56FDC69-650A-423B-9C6D-00FC95574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5B1C881-AB4B-4955-8A42-24A6A910F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3A9C0ED-D904-4357-A690-662BD24889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ECF37-2DD5-405C-A72B-A4E1795DB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49591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73050"/>
            <a:ext cx="27082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863" y="273050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163" y="1435100"/>
            <a:ext cx="27082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100A17C-A732-4981-89B8-059D27379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F0762EF-5981-4A4D-8AC0-FB3172884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E60B03C-4BFF-4A2F-BCE0-C442B896D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97D91-6CE7-4C83-B890-1D261283B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6020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A0FF6B55-3AFC-4582-9840-856F36283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74456E0E-FD8F-40B8-BAAB-870055D63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6FFEB4F5-8AB3-4B60-A40F-30A8AE39A4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85E3A-3246-47F3-AFB8-35A719573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29074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4800600"/>
            <a:ext cx="493871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2900" y="612775"/>
            <a:ext cx="49387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900" y="5367338"/>
            <a:ext cx="493871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36C9837-4B1F-450D-85BC-F914B3010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128E950-A7D8-423C-BF2B-1568C6925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7F2D784-5034-4E65-A90A-E1604EA35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2F402-C55C-4758-842B-79987CF684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01022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A360631-CCC0-4D37-98B5-54195C6356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B823AEF-0169-4B0F-9F2E-58435D3C10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0FD99F3-27D9-4DE3-AF34-A44B90057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E984C-CE0C-423B-8B38-7A6055BBC8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68177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7413" y="274638"/>
            <a:ext cx="185102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274638"/>
            <a:ext cx="54038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A3FC4CB-F950-458D-8F5A-C693449A5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5435EA8-6155-415D-B209-3834DA8E7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DA962CF-D5F7-4A79-A2AD-3B72FD71B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AFC77-655C-4F3C-8243-BDF6B47B1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188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4406900"/>
            <a:ext cx="69945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906713"/>
            <a:ext cx="69945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F48E6DB9-4549-4AD7-8D07-AFFF4C701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020C2F4D-781F-4305-8147-A56589173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448EBDDB-B962-4B9F-9D54-1B9A456E7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CA560-AD5A-4942-BDC4-C343B83E48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6713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600200"/>
            <a:ext cx="362743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3627438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xmlns="" id="{4A288D27-C7FC-4A15-A1DD-328472BF1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xmlns="" id="{BCC98594-324C-411C-B9A2-09B3C9564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xmlns="" id="{68C9504A-82F6-4657-AA29-C995C6E917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E0FD-0C1B-4711-A8CA-BB7F41AC7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465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74638"/>
            <a:ext cx="74072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163" y="1535113"/>
            <a:ext cx="36369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2174875"/>
            <a:ext cx="36369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888" y="1535113"/>
            <a:ext cx="36385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888" y="2174875"/>
            <a:ext cx="36385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xmlns="" id="{F5B8FE60-E4DD-437F-832A-B209F5D4E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xmlns="" id="{EF239879-744F-425A-914F-0CA9484A8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xmlns="" id="{01EC59A0-DBCA-437F-886D-1E7DDA338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A7F0B-7288-4C52-AA77-CFD40BA5C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565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xmlns="" id="{25F425B7-67E5-4155-B2FA-AEFE7081B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xmlns="" id="{E936D280-67B3-49B9-9E14-26D6CBB73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xmlns="" id="{2FB9882B-064C-4190-9CA2-AC7B62F1E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A6491-105C-4D35-A176-417E7BC10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038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xmlns="" id="{F65748DC-1F2E-452B-B583-2B6FB2B5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xmlns="" id="{055ED4A9-1E53-4EE4-B98C-71AF09B11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xmlns="" id="{81185D64-FCE4-4EC9-B888-FB37CA20A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8E1E8-E857-4AED-A335-B421EC0CB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5436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73050"/>
            <a:ext cx="27082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863" y="273050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163" y="1435100"/>
            <a:ext cx="27082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xmlns="" id="{45B499A8-A5F8-4D1C-95C9-95977F2EA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xmlns="" id="{AAD315D4-2D6A-41A5-8447-E9AC3E6DE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xmlns="" id="{7CD8074E-8A47-4526-AAB6-273D30AAC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77A2D-72A9-420D-9F26-6E1DB9C87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4096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4800600"/>
            <a:ext cx="493871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2900" y="612775"/>
            <a:ext cx="49387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900" y="5367338"/>
            <a:ext cx="493871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xmlns="" id="{897BFF9A-9DE1-4818-B695-E423A47C83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xmlns="" id="{CAFED710-AD55-447B-8CCC-4EEEEB8DD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xmlns="" id="{62E13551-12E4-4D50-9336-72E10E892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F5938-C939-4F2B-981A-85D9C8D22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7531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76B62B2A-20FE-4949-BBA8-A12148247DB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229600" cy="6858000"/>
            <a:chOff x="0" y="0"/>
            <a:chExt cx="5760" cy="4320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xmlns="" id="{90318901-4B29-4B0D-A818-442E5131A1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2" name="Freeform 4">
              <a:extLst>
                <a:ext uri="{FF2B5EF4-FFF2-40B4-BE49-F238E27FC236}">
                  <a16:creationId xmlns:a16="http://schemas.microsoft.com/office/drawing/2014/main" xmlns="" id="{E847308C-8D29-41CD-AC20-56160774CC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3" name="Freeform 5">
            <a:extLst>
              <a:ext uri="{FF2B5EF4-FFF2-40B4-BE49-F238E27FC236}">
                <a16:creationId xmlns:a16="http://schemas.microsoft.com/office/drawing/2014/main" xmlns="" id="{D3D042C8-CE35-4F78-8944-199B0AF7B4F5}"/>
              </a:ext>
            </a:extLst>
          </p:cNvPr>
          <p:cNvSpPr>
            <a:spLocks/>
          </p:cNvSpPr>
          <p:nvPr/>
        </p:nvSpPr>
        <p:spPr bwMode="hidden">
          <a:xfrm>
            <a:off x="5622925" y="6262688"/>
            <a:ext cx="2606675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>
            <a:extLst>
              <a:ext uri="{FF2B5EF4-FFF2-40B4-BE49-F238E27FC236}">
                <a16:creationId xmlns:a16="http://schemas.microsoft.com/office/drawing/2014/main" xmlns="" id="{E1A5CD57-B643-41E7-9054-0442D9C8254A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064375" cy="857250"/>
            <a:chOff x="0" y="3792"/>
            <a:chExt cx="4944" cy="540"/>
          </a:xfrm>
        </p:grpSpPr>
        <p:sp>
          <p:nvSpPr>
            <p:cNvPr id="7175" name="Freeform 7">
              <a:extLst>
                <a:ext uri="{FF2B5EF4-FFF2-40B4-BE49-F238E27FC236}">
                  <a16:creationId xmlns:a16="http://schemas.microsoft.com/office/drawing/2014/main" xmlns="" id="{8B614F0C-B797-48AB-9DBC-140B80AC050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1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>
              <a:extLst>
                <a:ext uri="{FF2B5EF4-FFF2-40B4-BE49-F238E27FC236}">
                  <a16:creationId xmlns:a16="http://schemas.microsoft.com/office/drawing/2014/main" xmlns="" id="{15DBE00F-8836-4C13-A88C-22D3D8CBF82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7177" name="Freeform 9">
                <a:extLst>
                  <a:ext uri="{FF2B5EF4-FFF2-40B4-BE49-F238E27FC236}">
                    <a16:creationId xmlns:a16="http://schemas.microsoft.com/office/drawing/2014/main" xmlns="" id="{787BFAD7-D2A7-4AE5-AF5B-7CD11C87ECA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9" y="3799"/>
                <a:ext cx="995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8" name="Freeform 10">
                <a:extLst>
                  <a:ext uri="{FF2B5EF4-FFF2-40B4-BE49-F238E27FC236}">
                    <a16:creationId xmlns:a16="http://schemas.microsoft.com/office/drawing/2014/main" xmlns="" id="{501F62B2-BED5-4433-BFBE-7F0B7027B27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8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9" name="Freeform 11">
                <a:extLst>
                  <a:ext uri="{FF2B5EF4-FFF2-40B4-BE49-F238E27FC236}">
                    <a16:creationId xmlns:a16="http://schemas.microsoft.com/office/drawing/2014/main" xmlns="" id="{9EA67E5A-7A2A-4F90-8448-DC1C91712E1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1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0" name="Freeform 12">
                <a:extLst>
                  <a:ext uri="{FF2B5EF4-FFF2-40B4-BE49-F238E27FC236}">
                    <a16:creationId xmlns:a16="http://schemas.microsoft.com/office/drawing/2014/main" xmlns="" id="{B5B6474C-89DA-41BA-ADDA-3456B0C697C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9" y="3866"/>
                <a:ext cx="154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1" name="Freeform 13">
                <a:extLst>
                  <a:ext uri="{FF2B5EF4-FFF2-40B4-BE49-F238E27FC236}">
                    <a16:creationId xmlns:a16="http://schemas.microsoft.com/office/drawing/2014/main" xmlns="" id="{1343EA24-DDE6-4889-ACB3-44CCD290936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182" name="Freeform 14">
              <a:extLst>
                <a:ext uri="{FF2B5EF4-FFF2-40B4-BE49-F238E27FC236}">
                  <a16:creationId xmlns:a16="http://schemas.microsoft.com/office/drawing/2014/main" xmlns="" id="{612A303F-DB12-406C-9C96-A847BDA19C1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>
            <a:extLst>
              <a:ext uri="{FF2B5EF4-FFF2-40B4-BE49-F238E27FC236}">
                <a16:creationId xmlns:a16="http://schemas.microsoft.com/office/drawing/2014/main" xmlns="" id="{D7B4F27A-9F06-40C0-9D33-2D5A7E0FF8E0}"/>
              </a:ext>
            </a:extLst>
          </p:cNvPr>
          <p:cNvGrpSpPr>
            <a:grpSpLocks/>
          </p:cNvGrpSpPr>
          <p:nvPr/>
        </p:nvGrpSpPr>
        <p:grpSpPr bwMode="auto">
          <a:xfrm>
            <a:off x="565150" y="6021388"/>
            <a:ext cx="5114925" cy="849312"/>
            <a:chOff x="395" y="3793"/>
            <a:chExt cx="3581" cy="535"/>
          </a:xfrm>
        </p:grpSpPr>
        <p:sp>
          <p:nvSpPr>
            <p:cNvPr id="7184" name="Freeform 16">
              <a:extLst>
                <a:ext uri="{FF2B5EF4-FFF2-40B4-BE49-F238E27FC236}">
                  <a16:creationId xmlns:a16="http://schemas.microsoft.com/office/drawing/2014/main" xmlns="" id="{C205819D-CC11-4E8C-BB9F-5E3F4E9E0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5" name="Freeform 17">
              <a:extLst>
                <a:ext uri="{FF2B5EF4-FFF2-40B4-BE49-F238E27FC236}">
                  <a16:creationId xmlns:a16="http://schemas.microsoft.com/office/drawing/2014/main" xmlns="" id="{778973A3-A466-4645-848D-E109B9362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6" name="Freeform 18">
              <a:extLst>
                <a:ext uri="{FF2B5EF4-FFF2-40B4-BE49-F238E27FC236}">
                  <a16:creationId xmlns:a16="http://schemas.microsoft.com/office/drawing/2014/main" xmlns="" id="{68726E38-D9B1-4897-96B5-998362005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Freeform 19">
              <a:extLst>
                <a:ext uri="{FF2B5EF4-FFF2-40B4-BE49-F238E27FC236}">
                  <a16:creationId xmlns:a16="http://schemas.microsoft.com/office/drawing/2014/main" xmlns="" id="{1D45E564-134A-4C3F-BB52-106DF39D3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" name="Freeform 20">
              <a:extLst>
                <a:ext uri="{FF2B5EF4-FFF2-40B4-BE49-F238E27FC236}">
                  <a16:creationId xmlns:a16="http://schemas.microsoft.com/office/drawing/2014/main" xmlns="" id="{A0610A92-BE58-4FBC-A7D5-D8AD83E8D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9" name="Freeform 21">
              <a:extLst>
                <a:ext uri="{FF2B5EF4-FFF2-40B4-BE49-F238E27FC236}">
                  <a16:creationId xmlns:a16="http://schemas.microsoft.com/office/drawing/2014/main" xmlns="" id="{9DC26C8D-1AFE-4C23-A0EC-1A2E4A086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90" name="Rectangle 22">
            <a:extLst>
              <a:ext uri="{FF2B5EF4-FFF2-40B4-BE49-F238E27FC236}">
                <a16:creationId xmlns:a16="http://schemas.microsoft.com/office/drawing/2014/main" xmlns="" id="{61722814-6E2D-47C3-B710-F7736F300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11163" y="228600"/>
            <a:ext cx="7407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>
            <a:extLst>
              <a:ext uri="{FF2B5EF4-FFF2-40B4-BE49-F238E27FC236}">
                <a16:creationId xmlns:a16="http://schemas.microsoft.com/office/drawing/2014/main" xmlns="" id="{910A3693-835F-4992-B0AF-0A522B30B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600200"/>
            <a:ext cx="74072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92" name="Rectangle 24">
            <a:extLst>
              <a:ext uri="{FF2B5EF4-FFF2-40B4-BE49-F238E27FC236}">
                <a16:creationId xmlns:a16="http://schemas.microsoft.com/office/drawing/2014/main" xmlns="" id="{28D0D5D2-F872-42B0-9A20-6421C54589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1163" y="6248400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3" name="Rectangle 25">
            <a:extLst>
              <a:ext uri="{FF2B5EF4-FFF2-40B4-BE49-F238E27FC236}">
                <a16:creationId xmlns:a16="http://schemas.microsoft.com/office/drawing/2014/main" xmlns="" id="{6C58CE54-11C5-40FA-A781-BD2AE71541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1463" y="6248400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4" name="Rectangle 26">
            <a:extLst>
              <a:ext uri="{FF2B5EF4-FFF2-40B4-BE49-F238E27FC236}">
                <a16:creationId xmlns:a16="http://schemas.microsoft.com/office/drawing/2014/main" xmlns="" id="{2E1B326B-8CDD-4ACF-9CD7-9AB7A1EA94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97563" y="6248400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1131D772-0C70-42C9-B79F-ED71D7A248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70320B79-A4D0-411C-A39A-4FCA04D8B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11163" y="274638"/>
            <a:ext cx="7407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73AE2D14-122A-41F0-BD1F-B6F44B520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600200"/>
            <a:ext cx="74072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xmlns="" id="{D6A4BBEC-A9B2-4BF7-99FF-33D6829E9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1163" y="6245225"/>
            <a:ext cx="1920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59CE5D0C-8ADF-4D21-99EE-240181D0B3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1463" y="6245225"/>
            <a:ext cx="2606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xmlns="" id="{B6B2EE0C-E7AE-45B1-A3BF-869B089321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97563" y="6245225"/>
            <a:ext cx="1920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52600F68-89E8-4D0C-AFF6-8735E2A4C3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75701A92-38D3-4F34-B411-FB353A58D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0F3F0493-3749-4477-8B1D-33F2576EF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8460190D-B889-4A16-A3B9-FD8278146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924799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  <a:latin typeface="Rockwell Extra Bold" panose="02060903040505020403" pitchFamily="18" charset="0"/>
              </a:rPr>
              <a:t>Discouragement must not destroy faith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23BE9CD3-7E7E-434F-9763-EA1F1D1AF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7924799" cy="4495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When others are weak we must not lose our faithfulness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Do not allow discouragement to destroy our faith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B413EDD1-B374-4B19-80CF-F93E1BB57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924799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  <a:latin typeface="Rockwell Extra Bold" panose="02060903040505020403" pitchFamily="18" charset="0"/>
              </a:rPr>
              <a:t>The Euphoria of Success Is Not Perpetual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6C824E4F-F519-4223-A3F6-74D675195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1" y="1600200"/>
            <a:ext cx="7924798" cy="4495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How do we respond to “coming down off the mountain”?  When we meet life’s challenges and discouragements?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Will you have the faith in God to meet the next challenge?  Will you seek His help?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9AC3A30A-3894-4AC7-8831-FEDDBCB40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CBAA35F7-827A-4CC2-8DFA-EB4EF6AA5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9CBDB195-7449-492A-BF89-9A79CE94B6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latin typeface="Rockwell Extra Bold" panose="02060903040505020403" pitchFamily="18" charset="0"/>
              </a:rPr>
              <a:t>Descending </a:t>
            </a:r>
            <a:br>
              <a:rPr lang="en-US" dirty="0">
                <a:solidFill>
                  <a:srgbClr val="FFFF00"/>
                </a:solidFill>
                <a:latin typeface="Rockwell Extra Bold" panose="02060903040505020403" pitchFamily="18" charset="0"/>
              </a:rPr>
            </a:br>
            <a:r>
              <a:rPr lang="en-US" dirty="0">
                <a:solidFill>
                  <a:srgbClr val="FFFF00"/>
                </a:solidFill>
                <a:latin typeface="Rockwell Extra Bold" panose="02060903040505020403" pitchFamily="18" charset="0"/>
              </a:rPr>
              <a:t>The Mountain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A0822702-E8B0-4309-8BB1-4E20790287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429000"/>
            <a:ext cx="6553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Mark 9:1-29; Matthew 16:28-17:21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6C2CEC3B-7392-48C4-A4F3-532E923D9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latin typeface="Rockwell Extra Bold" panose="02060903040505020403" pitchFamily="18" charset="0"/>
              </a:rPr>
              <a:t>Jesus Ascends the Mountain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05729586-4843-4E6B-9749-B2EBCFDEE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7924799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i="1" dirty="0">
                <a:latin typeface="Georgia" panose="02040502050405020303" pitchFamily="18" charset="0"/>
              </a:rPr>
              <a:t>The Lord is glorified (Mk. 9)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dirty="0"/>
              <a:t>Transfiguration (Gk. Meta-morphos)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dirty="0"/>
              <a:t>Clothes whiter than any launderer…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dirty="0"/>
              <a:t>God’s clear instruction </a:t>
            </a:r>
            <a:r>
              <a:rPr lang="en-US" altLang="en-US" i="1" dirty="0"/>
              <a:t>“This is my beloved Son.  Hear Him!”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dirty="0"/>
              <a:t>Expression of elevated position relative to Moses and Elijah</a:t>
            </a:r>
          </a:p>
          <a:p>
            <a:pPr eaLnBrk="1" hangingPunct="1">
              <a:buClr>
                <a:schemeClr val="tx1"/>
              </a:buClr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5D10B09D-A91B-4AC2-AFD4-AF2AC787A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1" y="228600"/>
            <a:ext cx="792479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latin typeface="Rockwell Extra Bold" panose="02060903040505020403" pitchFamily="18" charset="0"/>
              </a:rPr>
              <a:t>Jesus Descends the Mountain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064630FC-553C-4244-9435-648B2F425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7924799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i="1" dirty="0">
                <a:latin typeface="Georgia" panose="02040502050405020303" pitchFamily="18" charset="0"/>
              </a:rPr>
              <a:t>From Triumph to Tragedy </a:t>
            </a:r>
          </a:p>
          <a:p>
            <a:pPr eaLnBrk="1" hangingPunct="1"/>
            <a:r>
              <a:rPr lang="en-US" altLang="en-US" dirty="0"/>
              <a:t>A condition of suffering</a:t>
            </a:r>
          </a:p>
          <a:p>
            <a:pPr eaLnBrk="1" hangingPunct="1"/>
            <a:r>
              <a:rPr lang="en-US" altLang="en-US" dirty="0"/>
              <a:t>The influence of Satan felt</a:t>
            </a:r>
          </a:p>
          <a:p>
            <a:pPr eaLnBrk="1" hangingPunct="1"/>
            <a:r>
              <a:rPr lang="en-US" altLang="en-US" dirty="0"/>
              <a:t>The disciples fail</a:t>
            </a:r>
          </a:p>
          <a:p>
            <a:pPr eaLnBrk="1" hangingPunct="1"/>
            <a:r>
              <a:rPr lang="en-US" altLang="en-US" dirty="0"/>
              <a:t>There is controversy and an effort to undermine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29511BA0-9593-43CC-8297-10ED06E08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latin typeface="Rockwell Extra Bold" panose="02060903040505020403" pitchFamily="18" charset="0"/>
              </a:rPr>
              <a:t>A Crisis of Unbelief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53737F66-C7A2-429E-B810-63DF2D954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7924799" cy="5105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The Father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The Man (:22) </a:t>
            </a:r>
            <a:r>
              <a:rPr lang="en-US" altLang="en-US" sz="2400" i="1" dirty="0"/>
              <a:t>“If you can”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Christ (:23) </a:t>
            </a:r>
            <a:r>
              <a:rPr lang="en-US" altLang="en-US" sz="2400" i="1" dirty="0"/>
              <a:t>“If you can”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The Man (:24) </a:t>
            </a:r>
            <a:r>
              <a:rPr lang="en-US" altLang="en-US" sz="2400" i="1" dirty="0"/>
              <a:t>“I believe, help my unbelief”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The Disciples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Disciples (:28) </a:t>
            </a:r>
            <a:r>
              <a:rPr lang="en-US" altLang="en-US" sz="2400" i="1" dirty="0"/>
              <a:t>“Why could we not?”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Christ (Mt. 17:20) </a:t>
            </a:r>
            <a:r>
              <a:rPr lang="en-US" altLang="en-US" sz="2400" i="1" dirty="0"/>
              <a:t>“Because of your unbelief”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The Multitudes and Scribes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Christ (:19) </a:t>
            </a:r>
            <a:r>
              <a:rPr lang="en-US" altLang="en-US" sz="2400" i="1" dirty="0"/>
              <a:t>“Oh faithless generation”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2222090D-0025-4B5F-9D35-B31BE31DB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4139D3DD-B58A-4CEC-A24B-0E3CDBE9F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4834" y="914400"/>
            <a:ext cx="7407275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>
              <a:latin typeface="Rockwell Extra Bold" panose="02060903040505020403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4400" dirty="0">
                <a:latin typeface="Rockwell Extra Bold" panose="02060903040505020403" pitchFamily="18" charset="0"/>
              </a:rPr>
              <a:t>What Does this “up” and “down” occasion teach us concerning our spiritual lives?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3806C531-4D78-4780-9D63-7B213CB03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  <a:latin typeface="Rockwell Extra Bold" panose="02060903040505020403" pitchFamily="18" charset="0"/>
              </a:rPr>
              <a:t>Our Failures Discourage Others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E2BDF12F-F2B0-40E5-8EB1-6B7E8C45E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7924799" cy="4495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I may be a catalyst or a detraction to faith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Is there substance behind what I represent?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When those “outside” observe failures the influence of Christ is undermined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FDA1FA48-32D9-49A7-BB01-95BE7BA13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924799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  <a:latin typeface="Rockwell Extra Bold" panose="02060903040505020403" pitchFamily="18" charset="0"/>
              </a:rPr>
              <a:t>Men May Disappoint But God Will Not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4CAC26FB-2513-41AA-9796-BEC8B6367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1" y="1600200"/>
            <a:ext cx="7924798" cy="4495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We must not ascribe the failure of disciples to Christ or His plan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</a:t>
            </a:r>
            <a:r>
              <a:rPr lang="en-US" altLang="en-US" i="1" dirty="0"/>
              <a:t>“There are hypocrites in the church”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When men let us down we must return our confidence and faith to it’s rightful place-IN HIM!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6B8A116F-EBDD-40E1-B4FB-8C829FB33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924799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  <a:latin typeface="Rockwell Extra Bold" panose="02060903040505020403" pitchFamily="18" charset="0"/>
              </a:rPr>
              <a:t>Dependence On God Is Essential to Spiritual Success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44963FC9-B6F0-4B6A-87B4-7C7374ACF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7924799" cy="4495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i="1" dirty="0"/>
              <a:t> “This kind comes out by prayer and fasting” -</a:t>
            </a:r>
            <a:r>
              <a:rPr lang="en-US" altLang="en-US" dirty="0"/>
              <a:t>apparently they had done neither.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 Perhaps they leaned on their former works (Mk. 6:13) too much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 Extra Bol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 Extra Bold" pitchFamily="18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 Extra Bol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 Extra Bold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2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1188</TotalTime>
  <Words>380</Words>
  <Application>Microsoft Office PowerPoint</Application>
  <PresentationFormat>Custom</PresentationFormat>
  <Paragraphs>49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Mountain Top</vt:lpstr>
      <vt:lpstr>Default Design</vt:lpstr>
      <vt:lpstr>Slide 1</vt:lpstr>
      <vt:lpstr>Descending  The Mountain</vt:lpstr>
      <vt:lpstr>Jesus Ascends the Mountain</vt:lpstr>
      <vt:lpstr>Jesus Descends the Mountain</vt:lpstr>
      <vt:lpstr>A Crisis of Unbelief</vt:lpstr>
      <vt:lpstr>Slide 6</vt:lpstr>
      <vt:lpstr>Our Failures Discourage Others</vt:lpstr>
      <vt:lpstr>Men May Disappoint But God Will Not</vt:lpstr>
      <vt:lpstr>Dependence On God Is Essential to Spiritual Success</vt:lpstr>
      <vt:lpstr>Discouragement must not destroy faith</vt:lpstr>
      <vt:lpstr>The Euphoria of Success Is Not Perpetual</vt:lpstr>
      <vt:lpstr>Slide 12</vt:lpstr>
    </vt:vector>
  </TitlesOfParts>
  <Company>kgs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Down From The Mountain</dc:title>
  <dc:creator>Jeb B. Reaves</dc:creator>
  <cp:lastModifiedBy>SHCOC</cp:lastModifiedBy>
  <cp:revision>23</cp:revision>
  <dcterms:created xsi:type="dcterms:W3CDTF">2005-05-28T13:52:08Z</dcterms:created>
  <dcterms:modified xsi:type="dcterms:W3CDTF">2017-08-20T17:15:35Z</dcterms:modified>
</cp:coreProperties>
</file>