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16"/>
  </p:notesMasterIdLst>
  <p:sldIdLst>
    <p:sldId id="273" r:id="rId3"/>
    <p:sldId id="257" r:id="rId4"/>
    <p:sldId id="276" r:id="rId5"/>
    <p:sldId id="275" r:id="rId6"/>
    <p:sldId id="277" r:id="rId7"/>
    <p:sldId id="278" r:id="rId8"/>
    <p:sldId id="279" r:id="rId9"/>
    <p:sldId id="280" r:id="rId10"/>
    <p:sldId id="281" r:id="rId11"/>
    <p:sldId id="282" r:id="rId12"/>
    <p:sldId id="283" r:id="rId13"/>
    <p:sldId id="284"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6" d="100"/>
          <a:sy n="76"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6BB097-BF25-4FFA-A955-2B197F370A95}" type="datetimeFigureOut">
              <a:rPr lang="en-US" smtClean="0"/>
              <a:pPr/>
              <a:t>5/22/2017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44C66-B94D-453D-A9D3-113AE6E19870}" type="slidenum">
              <a:rPr lang="en-US" smtClean="0"/>
              <a:pPr/>
              <a:t>‹#›</a:t>
            </a:fld>
            <a:endParaRPr lang="en-US"/>
          </a:p>
        </p:txBody>
      </p:sp>
    </p:spTree>
    <p:extLst>
      <p:ext uri="{BB962C8B-B14F-4D97-AF65-F5344CB8AC3E}">
        <p14:creationId xmlns:p14="http://schemas.microsoft.com/office/powerpoint/2010/main" val="398503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5/22/2017 6:57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326147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0862" y="990600"/>
            <a:ext cx="4040909" cy="2667000"/>
          </a:xfrm>
          <a:prstGeom prst="rect">
            <a:avLst/>
          </a:prstGeom>
        </p:spPr>
      </p:pic>
      <p:sp>
        <p:nvSpPr>
          <p:cNvPr id="8" name="Rectangle 7"/>
          <p:cNvSpPr/>
          <p:nvPr/>
        </p:nvSpPr>
        <p:spPr>
          <a:xfrm>
            <a:off x="257907" y="1026110"/>
            <a:ext cx="8170986" cy="5262979"/>
          </a:xfrm>
          <a:prstGeom prst="rect">
            <a:avLst/>
          </a:prstGeom>
        </p:spPr>
        <p:txBody>
          <a:bodyPr wrap="square">
            <a:spAutoFit/>
          </a:bodyPr>
          <a:lstStyle/>
          <a:p>
            <a:r>
              <a:rPr lang="en-US" sz="2800" dirty="0"/>
              <a:t>“Behold, My Servant, whom I uphold;</a:t>
            </a:r>
            <a:br>
              <a:rPr lang="en-US" sz="2800" dirty="0"/>
            </a:br>
            <a:r>
              <a:rPr lang="en-US" sz="2800" dirty="0"/>
              <a:t>My chosen one </a:t>
            </a:r>
            <a:r>
              <a:rPr lang="en-US" sz="2800" i="1" dirty="0"/>
              <a:t>in whom</a:t>
            </a:r>
            <a:r>
              <a:rPr lang="en-US" sz="2800" dirty="0"/>
              <a:t> My soul delights.</a:t>
            </a:r>
            <a:br>
              <a:rPr lang="en-US" sz="2800" dirty="0"/>
            </a:br>
            <a:r>
              <a:rPr lang="en-US" sz="2800" dirty="0"/>
              <a:t>I have put My Spirit upon Him;</a:t>
            </a:r>
            <a:br>
              <a:rPr lang="en-US" sz="2800" dirty="0"/>
            </a:br>
            <a:r>
              <a:rPr lang="en-US" sz="2800" dirty="0"/>
              <a:t>He will bring forth justice to the nations.</a:t>
            </a:r>
            <a:br>
              <a:rPr lang="en-US" sz="2800" dirty="0"/>
            </a:br>
            <a:r>
              <a:rPr lang="en-US" sz="2800" baseline="30000" dirty="0"/>
              <a:t>2 </a:t>
            </a:r>
            <a:r>
              <a:rPr lang="en-US" sz="2800" dirty="0"/>
              <a:t>“He will not cry out or raise </a:t>
            </a:r>
            <a:r>
              <a:rPr lang="en-US" sz="2800" i="1" dirty="0"/>
              <a:t>His voice</a:t>
            </a:r>
            <a:r>
              <a:rPr lang="en-US" sz="2800" dirty="0"/>
              <a:t>,</a:t>
            </a:r>
            <a:br>
              <a:rPr lang="en-US" sz="2800" dirty="0"/>
            </a:br>
            <a:r>
              <a:rPr lang="en-US" sz="2800" dirty="0"/>
              <a:t>Nor make His voice heard in the street.</a:t>
            </a:r>
            <a:br>
              <a:rPr lang="en-US" sz="2800" dirty="0"/>
            </a:br>
            <a:r>
              <a:rPr lang="en-US" sz="2800" baseline="30000" dirty="0"/>
              <a:t>3 </a:t>
            </a:r>
            <a:r>
              <a:rPr lang="en-US" sz="2800" dirty="0"/>
              <a:t>“A bruised reed He will not break</a:t>
            </a:r>
            <a:br>
              <a:rPr lang="en-US" sz="2800" dirty="0"/>
            </a:br>
            <a:r>
              <a:rPr lang="en-US" sz="2800" dirty="0"/>
              <a:t>And a dimly burning wick He will not extinguish; He will faithfully bring forth justice.</a:t>
            </a:r>
            <a:br>
              <a:rPr lang="en-US" sz="2800" dirty="0"/>
            </a:br>
            <a:r>
              <a:rPr lang="en-US" sz="2800" baseline="30000" dirty="0"/>
              <a:t>4 </a:t>
            </a:r>
            <a:r>
              <a:rPr lang="en-US" sz="2800" dirty="0"/>
              <a:t>“He will not be disheartened or crushed</a:t>
            </a:r>
            <a:br>
              <a:rPr lang="en-US" sz="2800" dirty="0"/>
            </a:br>
            <a:r>
              <a:rPr lang="en-US" sz="2800" dirty="0"/>
              <a:t>Until He has established justice in the earth;</a:t>
            </a:r>
            <a:br>
              <a:rPr lang="en-US" sz="2800" dirty="0"/>
            </a:br>
            <a:r>
              <a:rPr lang="en-US" sz="2800" dirty="0"/>
              <a:t>And the coastlands will wait expectantly for His law.”</a:t>
            </a:r>
          </a:p>
        </p:txBody>
      </p:sp>
      <p:sp>
        <p:nvSpPr>
          <p:cNvPr id="9" name="Rectangle 8"/>
          <p:cNvSpPr/>
          <p:nvPr/>
        </p:nvSpPr>
        <p:spPr>
          <a:xfrm>
            <a:off x="6553200" y="231431"/>
            <a:ext cx="2048959" cy="523220"/>
          </a:xfrm>
          <a:prstGeom prst="rect">
            <a:avLst/>
          </a:prstGeom>
        </p:spPr>
        <p:txBody>
          <a:bodyPr wrap="none">
            <a:spAutoFit/>
          </a:bodyPr>
          <a:lstStyle/>
          <a:p>
            <a:r>
              <a:rPr lang="en-US" sz="2800" dirty="0"/>
              <a:t>Isaiah 42:1-4</a:t>
            </a:r>
          </a:p>
        </p:txBody>
      </p:sp>
    </p:spTree>
    <p:extLst>
      <p:ext uri="{BB962C8B-B14F-4D97-AF65-F5344CB8AC3E}">
        <p14:creationId xmlns:p14="http://schemas.microsoft.com/office/powerpoint/2010/main" val="33299249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833682"/>
            <a:ext cx="8710696" cy="4576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sp>
        <p:nvSpPr>
          <p:cNvPr id="8" name="TextBox 7"/>
          <p:cNvSpPr txBox="1"/>
          <p:nvPr/>
        </p:nvSpPr>
        <p:spPr>
          <a:xfrm>
            <a:off x="688175" y="5715000"/>
            <a:ext cx="4643451" cy="523220"/>
          </a:xfrm>
          <a:prstGeom prst="rect">
            <a:avLst/>
          </a:prstGeom>
          <a:noFill/>
        </p:spPr>
        <p:txBody>
          <a:bodyPr wrap="none" rtlCol="0">
            <a:spAutoFit/>
          </a:bodyPr>
          <a:lstStyle/>
          <a:p>
            <a:r>
              <a:rPr lang="en-US" sz="2800" dirty="0"/>
              <a:t>Jesus wept when He saw this!!</a:t>
            </a:r>
          </a:p>
        </p:txBody>
      </p:sp>
    </p:spTree>
    <p:extLst>
      <p:ext uri="{BB962C8B-B14F-4D97-AF65-F5344CB8AC3E}">
        <p14:creationId xmlns:p14="http://schemas.microsoft.com/office/powerpoint/2010/main" val="3111085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6102324"/>
            <a:ext cx="5028621" cy="523220"/>
          </a:xfrm>
          <a:prstGeom prst="rect">
            <a:avLst/>
          </a:prstGeom>
          <a:noFill/>
        </p:spPr>
        <p:txBody>
          <a:bodyPr wrap="none" rtlCol="0">
            <a:spAutoFit/>
          </a:bodyPr>
          <a:lstStyle/>
          <a:p>
            <a:r>
              <a:rPr lang="en-US" sz="2800" dirty="0"/>
              <a:t>Does this cause us to weep too??</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161" y="833682"/>
            <a:ext cx="7544693" cy="5028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spTree>
    <p:extLst>
      <p:ext uri="{BB962C8B-B14F-4D97-AF65-F5344CB8AC3E}">
        <p14:creationId xmlns:p14="http://schemas.microsoft.com/office/powerpoint/2010/main" val="4147669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sp>
        <p:nvSpPr>
          <p:cNvPr id="8" name="TextBox 7"/>
          <p:cNvSpPr txBox="1"/>
          <p:nvPr/>
        </p:nvSpPr>
        <p:spPr>
          <a:xfrm>
            <a:off x="228600" y="785428"/>
            <a:ext cx="6549550" cy="461665"/>
          </a:xfrm>
          <a:prstGeom prst="rect">
            <a:avLst/>
          </a:prstGeom>
          <a:noFill/>
        </p:spPr>
        <p:txBody>
          <a:bodyPr wrap="none" rtlCol="0">
            <a:spAutoFit/>
          </a:bodyPr>
          <a:lstStyle/>
          <a:p>
            <a:r>
              <a:rPr lang="en-US" sz="2400" dirty="0"/>
              <a:t>Out of His compassion came action - Luke 19:45-46</a:t>
            </a:r>
          </a:p>
        </p:txBody>
      </p:sp>
      <p:sp>
        <p:nvSpPr>
          <p:cNvPr id="7" name="Rectangle 6"/>
          <p:cNvSpPr/>
          <p:nvPr/>
        </p:nvSpPr>
        <p:spPr>
          <a:xfrm>
            <a:off x="228600" y="1329164"/>
            <a:ext cx="8001000" cy="1569660"/>
          </a:xfrm>
          <a:prstGeom prst="rect">
            <a:avLst/>
          </a:prstGeom>
        </p:spPr>
        <p:txBody>
          <a:bodyPr wrap="square">
            <a:spAutoFit/>
          </a:bodyPr>
          <a:lstStyle/>
          <a:p>
            <a:r>
              <a:rPr lang="en-US" sz="2400" i="1" baseline="30000" dirty="0"/>
              <a:t>45 </a:t>
            </a:r>
            <a:r>
              <a:rPr lang="en-US" sz="2400" i="1" dirty="0"/>
              <a:t>Jesus entered the temple and began to drive out those who were selling, </a:t>
            </a:r>
            <a:r>
              <a:rPr lang="en-US" sz="2400" i="1" baseline="30000" dirty="0"/>
              <a:t>46 </a:t>
            </a:r>
            <a:r>
              <a:rPr lang="en-US" sz="2400" i="1" dirty="0"/>
              <a:t>saying to them, “It is written, ‘</a:t>
            </a:r>
            <a:r>
              <a:rPr lang="en-US" sz="2400" i="1" cap="small" dirty="0"/>
              <a:t>And My house shall be a house of prayer</a:t>
            </a:r>
            <a:r>
              <a:rPr lang="en-US" sz="2400" i="1" dirty="0"/>
              <a:t>,’ but you have made it a </a:t>
            </a:r>
            <a:r>
              <a:rPr lang="en-US" sz="2400" i="1" cap="small" dirty="0"/>
              <a:t>robbers</a:t>
            </a:r>
            <a:r>
              <a:rPr lang="en-US" sz="2400" i="1" dirty="0"/>
              <a:t>’ </a:t>
            </a:r>
            <a:r>
              <a:rPr lang="en-US" sz="2400" i="1" cap="small" dirty="0"/>
              <a:t>den</a:t>
            </a:r>
            <a:r>
              <a:rPr lang="en-US" sz="2400" i="1" dirty="0"/>
              <a:t>.”</a:t>
            </a:r>
          </a:p>
        </p:txBody>
      </p:sp>
      <p:sp>
        <p:nvSpPr>
          <p:cNvPr id="9" name="TextBox 8"/>
          <p:cNvSpPr txBox="1"/>
          <p:nvPr/>
        </p:nvSpPr>
        <p:spPr>
          <a:xfrm>
            <a:off x="609600" y="3048000"/>
            <a:ext cx="7359835" cy="1292662"/>
          </a:xfrm>
          <a:prstGeom prst="rect">
            <a:avLst/>
          </a:prstGeom>
          <a:noFill/>
        </p:spPr>
        <p:txBody>
          <a:bodyPr wrap="none" rtlCol="0">
            <a:spAutoFit/>
          </a:bodyPr>
          <a:lstStyle/>
          <a:p>
            <a:pPr marL="285750" indent="-285750">
              <a:buFont typeface="Arial" panose="020B0604020202020204" pitchFamily="34" charset="0"/>
              <a:buChar char="•"/>
            </a:pPr>
            <a:r>
              <a:rPr lang="en-US" sz="2600" dirty="0"/>
              <a:t>Second time He has done this (John 2 was the first)</a:t>
            </a:r>
          </a:p>
          <a:p>
            <a:pPr marL="285750" indent="-285750">
              <a:buFont typeface="Arial" panose="020B0604020202020204" pitchFamily="34" charset="0"/>
              <a:buChar char="•"/>
            </a:pPr>
            <a:r>
              <a:rPr lang="en-US" sz="2600" dirty="0"/>
              <a:t>His compassion drove Him to righteous anger</a:t>
            </a:r>
          </a:p>
          <a:p>
            <a:pPr marL="285750" indent="-285750">
              <a:buFont typeface="Arial" panose="020B0604020202020204" pitchFamily="34" charset="0"/>
              <a:buChar char="•"/>
            </a:pPr>
            <a:r>
              <a:rPr lang="en-US" sz="2600" dirty="0"/>
              <a:t>His compassion drove Him to action</a:t>
            </a:r>
          </a:p>
        </p:txBody>
      </p:sp>
    </p:spTree>
    <p:extLst>
      <p:ext uri="{BB962C8B-B14F-4D97-AF65-F5344CB8AC3E}">
        <p14:creationId xmlns:p14="http://schemas.microsoft.com/office/powerpoint/2010/main" val="3691634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sp>
        <p:nvSpPr>
          <p:cNvPr id="9" name="TextBox 8"/>
          <p:cNvSpPr txBox="1"/>
          <p:nvPr/>
        </p:nvSpPr>
        <p:spPr>
          <a:xfrm>
            <a:off x="304800" y="914400"/>
            <a:ext cx="8229600" cy="3293209"/>
          </a:xfrm>
          <a:prstGeom prst="rect">
            <a:avLst/>
          </a:prstGeom>
          <a:noFill/>
        </p:spPr>
        <p:txBody>
          <a:bodyPr wrap="square" rtlCol="0">
            <a:spAutoFit/>
          </a:bodyPr>
          <a:lstStyle/>
          <a:p>
            <a:pPr marL="285750" indent="-285750">
              <a:buFont typeface="Arial" panose="020B0604020202020204" pitchFamily="34" charset="0"/>
              <a:buChar char="•"/>
            </a:pPr>
            <a:r>
              <a:rPr lang="en-US" sz="2600" dirty="0"/>
              <a:t>A bruised reed and a dimly burning wick</a:t>
            </a:r>
          </a:p>
          <a:p>
            <a:pPr marL="742950" lvl="1" indent="-285750">
              <a:buFont typeface="Arial" panose="020B0604020202020204" pitchFamily="34" charset="0"/>
              <a:buChar char="•"/>
            </a:pPr>
            <a:r>
              <a:rPr lang="en-US" sz="2600" dirty="0"/>
              <a:t>People without God or who have lost God are hurting and are in danger!</a:t>
            </a:r>
          </a:p>
          <a:p>
            <a:pPr marL="742950" lvl="1" indent="-285750">
              <a:buFont typeface="Arial" panose="020B0604020202020204" pitchFamily="34" charset="0"/>
              <a:buChar char="•"/>
            </a:pPr>
            <a:r>
              <a:rPr lang="en-US" sz="2600" dirty="0"/>
              <a:t>Sometimes we cannot see the solution</a:t>
            </a:r>
          </a:p>
          <a:p>
            <a:pPr marL="1200150" lvl="2" indent="-285750">
              <a:buFont typeface="Arial" panose="020B0604020202020204" pitchFamily="34" charset="0"/>
              <a:buChar char="•"/>
            </a:pPr>
            <a:r>
              <a:rPr lang="en-US" sz="2600" dirty="0"/>
              <a:t>We cannot fix a bruised reed</a:t>
            </a:r>
          </a:p>
          <a:p>
            <a:pPr marL="1200150" lvl="2" indent="-285750">
              <a:buFont typeface="Arial" panose="020B0604020202020204" pitchFamily="34" charset="0"/>
              <a:buChar char="•"/>
            </a:pPr>
            <a:r>
              <a:rPr lang="en-US" sz="2600" dirty="0"/>
              <a:t>We cannot always stoke a dimly burning wick</a:t>
            </a:r>
          </a:p>
          <a:p>
            <a:pPr marL="742950" lvl="1" indent="-285750">
              <a:buFont typeface="Arial" panose="020B0604020202020204" pitchFamily="34" charset="0"/>
              <a:buChar char="•"/>
            </a:pPr>
            <a:r>
              <a:rPr lang="en-US" sz="2600" dirty="0"/>
              <a:t>Jesus is the one who heals</a:t>
            </a:r>
          </a:p>
          <a:p>
            <a:pPr marL="742950" lvl="1" indent="-285750">
              <a:buFont typeface="Arial" panose="020B0604020202020204" pitchFamily="34" charset="0"/>
              <a:buChar char="•"/>
            </a:pPr>
            <a:r>
              <a:rPr lang="en-US" sz="2600" dirty="0"/>
              <a:t>Jesus is the Shepherd</a:t>
            </a:r>
          </a:p>
        </p:txBody>
      </p:sp>
      <p:sp>
        <p:nvSpPr>
          <p:cNvPr id="4" name="TextBox 3"/>
          <p:cNvSpPr txBox="1"/>
          <p:nvPr/>
        </p:nvSpPr>
        <p:spPr>
          <a:xfrm>
            <a:off x="342333" y="4648200"/>
            <a:ext cx="6210867" cy="523220"/>
          </a:xfrm>
          <a:prstGeom prst="rect">
            <a:avLst/>
          </a:prstGeom>
          <a:noFill/>
        </p:spPr>
        <p:txBody>
          <a:bodyPr wrap="none" rtlCol="0">
            <a:spAutoFit/>
          </a:bodyPr>
          <a:lstStyle/>
          <a:p>
            <a:r>
              <a:rPr lang="en-US" sz="2800" dirty="0"/>
              <a:t>Demonstrate an attitude of compassion…</a:t>
            </a:r>
          </a:p>
        </p:txBody>
      </p:sp>
      <p:sp>
        <p:nvSpPr>
          <p:cNvPr id="10" name="TextBox 9"/>
          <p:cNvSpPr txBox="1"/>
          <p:nvPr/>
        </p:nvSpPr>
        <p:spPr>
          <a:xfrm>
            <a:off x="2877625" y="5154050"/>
            <a:ext cx="4036233" cy="523220"/>
          </a:xfrm>
          <a:prstGeom prst="rect">
            <a:avLst/>
          </a:prstGeom>
          <a:noFill/>
        </p:spPr>
        <p:txBody>
          <a:bodyPr wrap="none" rtlCol="0">
            <a:spAutoFit/>
          </a:bodyPr>
          <a:lstStyle/>
          <a:p>
            <a:r>
              <a:rPr lang="en-US" sz="2800" dirty="0"/>
              <a:t>…and point them to Jesus!</a:t>
            </a:r>
          </a:p>
        </p:txBody>
      </p:sp>
    </p:spTree>
    <p:extLst>
      <p:ext uri="{BB962C8B-B14F-4D97-AF65-F5344CB8AC3E}">
        <p14:creationId xmlns:p14="http://schemas.microsoft.com/office/powerpoint/2010/main" val="32184488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7681913" cy="990600"/>
          </a:xfrm>
        </p:spPr>
        <p:txBody>
          <a:bodyPr/>
          <a:lstStyle/>
          <a:p>
            <a:r>
              <a:rPr lang="en-US" dirty="0"/>
              <a:t>The Compassion of Jesus</a:t>
            </a:r>
          </a:p>
        </p:txBody>
      </p:sp>
      <p:sp>
        <p:nvSpPr>
          <p:cNvPr id="3" name="Subtitle 2"/>
          <p:cNvSpPr>
            <a:spLocks noGrp="1"/>
          </p:cNvSpPr>
          <p:nvPr>
            <p:ph type="subTitle" idx="1"/>
          </p:nvPr>
        </p:nvSpPr>
        <p:spPr>
          <a:xfrm>
            <a:off x="381000" y="1753394"/>
            <a:ext cx="3308351" cy="608012"/>
          </a:xfrm>
        </p:spPr>
        <p:txBody>
          <a:bodyPr>
            <a:normAutofit/>
          </a:bodyPr>
          <a:lstStyle/>
          <a:p>
            <a:r>
              <a:rPr lang="en-US" dirty="0"/>
              <a:t>Isaiah 42:1-4</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4877" y="2133600"/>
            <a:ext cx="6811818" cy="449580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0862" y="990600"/>
            <a:ext cx="4040909" cy="2667000"/>
          </a:xfrm>
          <a:prstGeom prst="rect">
            <a:avLst/>
          </a:prstGeom>
        </p:spPr>
      </p:pic>
      <p:sp>
        <p:nvSpPr>
          <p:cNvPr id="8" name="Rectangle 7"/>
          <p:cNvSpPr/>
          <p:nvPr/>
        </p:nvSpPr>
        <p:spPr>
          <a:xfrm>
            <a:off x="257907" y="1026110"/>
            <a:ext cx="8170986" cy="5262979"/>
          </a:xfrm>
          <a:prstGeom prst="rect">
            <a:avLst/>
          </a:prstGeom>
        </p:spPr>
        <p:txBody>
          <a:bodyPr wrap="square">
            <a:spAutoFit/>
          </a:bodyPr>
          <a:lstStyle/>
          <a:p>
            <a:r>
              <a:rPr lang="en-US" sz="2800" dirty="0"/>
              <a:t>“Behold, My Servant, whom I uphold;</a:t>
            </a:r>
            <a:br>
              <a:rPr lang="en-US" sz="2800" dirty="0"/>
            </a:br>
            <a:r>
              <a:rPr lang="en-US" sz="2800" dirty="0"/>
              <a:t>My chosen one </a:t>
            </a:r>
            <a:r>
              <a:rPr lang="en-US" sz="2800" i="1" dirty="0"/>
              <a:t>in whom</a:t>
            </a:r>
            <a:r>
              <a:rPr lang="en-US" sz="2800" dirty="0"/>
              <a:t> My soul delights.</a:t>
            </a:r>
            <a:br>
              <a:rPr lang="en-US" sz="2800" dirty="0"/>
            </a:br>
            <a:r>
              <a:rPr lang="en-US" sz="2800" dirty="0"/>
              <a:t>I have put My Spirit upon Him;</a:t>
            </a:r>
            <a:br>
              <a:rPr lang="en-US" sz="2800" dirty="0"/>
            </a:br>
            <a:r>
              <a:rPr lang="en-US" sz="2800" dirty="0"/>
              <a:t>He will bring forth justice to the nations.</a:t>
            </a:r>
            <a:br>
              <a:rPr lang="en-US" sz="2800" dirty="0"/>
            </a:br>
            <a:r>
              <a:rPr lang="en-US" sz="2800" baseline="30000" dirty="0"/>
              <a:t>2 </a:t>
            </a:r>
            <a:r>
              <a:rPr lang="en-US" sz="2800" dirty="0"/>
              <a:t>“He will not cry out or raise </a:t>
            </a:r>
            <a:r>
              <a:rPr lang="en-US" sz="2800" i="1" dirty="0"/>
              <a:t>His voice</a:t>
            </a:r>
            <a:r>
              <a:rPr lang="en-US" sz="2800" dirty="0"/>
              <a:t>,</a:t>
            </a:r>
            <a:br>
              <a:rPr lang="en-US" sz="2800" dirty="0"/>
            </a:br>
            <a:r>
              <a:rPr lang="en-US" sz="2800" dirty="0"/>
              <a:t>Nor make His voice heard in the street.</a:t>
            </a:r>
            <a:br>
              <a:rPr lang="en-US" sz="2800" dirty="0"/>
            </a:br>
            <a:r>
              <a:rPr lang="en-US" sz="2800" baseline="30000" dirty="0"/>
              <a:t>3 </a:t>
            </a:r>
            <a:r>
              <a:rPr lang="en-US" sz="2800" dirty="0"/>
              <a:t>“A bruised reed He will not break</a:t>
            </a:r>
            <a:br>
              <a:rPr lang="en-US" sz="2800" dirty="0"/>
            </a:br>
            <a:r>
              <a:rPr lang="en-US" sz="2800" dirty="0"/>
              <a:t>And a dimly burning wick He will not extinguish; He will faithfully bring forth justice.</a:t>
            </a:r>
            <a:br>
              <a:rPr lang="en-US" sz="2800" dirty="0"/>
            </a:br>
            <a:r>
              <a:rPr lang="en-US" sz="2800" baseline="30000" dirty="0"/>
              <a:t>4 </a:t>
            </a:r>
            <a:r>
              <a:rPr lang="en-US" sz="2800" dirty="0"/>
              <a:t>“He will not be disheartened or crushed</a:t>
            </a:r>
            <a:br>
              <a:rPr lang="en-US" sz="2800" dirty="0"/>
            </a:br>
            <a:r>
              <a:rPr lang="en-US" sz="2800" dirty="0"/>
              <a:t>Until He has established justice in the earth;</a:t>
            </a:r>
            <a:br>
              <a:rPr lang="en-US" sz="2800" dirty="0"/>
            </a:br>
            <a:r>
              <a:rPr lang="en-US" sz="2800" dirty="0"/>
              <a:t>And the coastlands will wait expectantly for His law.”</a:t>
            </a:r>
          </a:p>
        </p:txBody>
      </p:sp>
      <p:sp>
        <p:nvSpPr>
          <p:cNvPr id="7" name="Rectangle 6"/>
          <p:cNvSpPr/>
          <p:nvPr/>
        </p:nvSpPr>
        <p:spPr>
          <a:xfrm>
            <a:off x="6553200" y="231431"/>
            <a:ext cx="2048959" cy="523220"/>
          </a:xfrm>
          <a:prstGeom prst="rect">
            <a:avLst/>
          </a:prstGeom>
        </p:spPr>
        <p:txBody>
          <a:bodyPr wrap="none">
            <a:spAutoFit/>
          </a:bodyPr>
          <a:lstStyle/>
          <a:p>
            <a:r>
              <a:rPr lang="en-US" sz="2800" dirty="0"/>
              <a:t>Isaiah 42:1-4</a:t>
            </a:r>
          </a:p>
        </p:txBody>
      </p:sp>
    </p:spTree>
    <p:extLst>
      <p:ext uri="{BB962C8B-B14F-4D97-AF65-F5344CB8AC3E}">
        <p14:creationId xmlns:p14="http://schemas.microsoft.com/office/powerpoint/2010/main" val="42776837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99" y="1199135"/>
            <a:ext cx="3868567" cy="2807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31" y="1218887"/>
            <a:ext cx="1905000" cy="3368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495748"/>
            <a:ext cx="4607169" cy="3455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23446" y="738456"/>
            <a:ext cx="4778616" cy="461665"/>
          </a:xfrm>
          <a:prstGeom prst="rect">
            <a:avLst/>
          </a:prstGeom>
          <a:noFill/>
        </p:spPr>
        <p:txBody>
          <a:bodyPr wrap="none" rtlCol="0">
            <a:spAutoFit/>
          </a:bodyPr>
          <a:lstStyle/>
          <a:p>
            <a:r>
              <a:rPr lang="en-US" sz="2400" dirty="0"/>
              <a:t>“A bruised reed He will not break…” </a:t>
            </a:r>
          </a:p>
        </p:txBody>
      </p:sp>
      <p:sp>
        <p:nvSpPr>
          <p:cNvPr id="11" name="TextBox 10"/>
          <p:cNvSpPr txBox="1"/>
          <p:nvPr/>
        </p:nvSpPr>
        <p:spPr>
          <a:xfrm>
            <a:off x="304800" y="5105400"/>
            <a:ext cx="4985788"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Strength That is Lost</a:t>
            </a:r>
          </a:p>
          <a:p>
            <a:pPr marL="285750" indent="-285750">
              <a:buFont typeface="Arial" panose="020B0604020202020204" pitchFamily="34" charset="0"/>
              <a:buChar char="•"/>
            </a:pPr>
            <a:r>
              <a:rPr lang="en-US" sz="2800" dirty="0"/>
              <a:t>Can No Longer Support Itself</a:t>
            </a:r>
          </a:p>
          <a:p>
            <a:pPr marL="285750" indent="-285750">
              <a:buFont typeface="Arial" panose="020B0604020202020204" pitchFamily="34" charset="0"/>
              <a:buChar char="•"/>
            </a:pPr>
            <a:r>
              <a:rPr lang="en-US" sz="2800" dirty="0"/>
              <a:t>No apparent way to be healed</a:t>
            </a:r>
          </a:p>
        </p:txBody>
      </p:sp>
    </p:spTree>
    <p:extLst>
      <p:ext uri="{BB962C8B-B14F-4D97-AF65-F5344CB8AC3E}">
        <p14:creationId xmlns:p14="http://schemas.microsoft.com/office/powerpoint/2010/main" val="3137150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sp>
        <p:nvSpPr>
          <p:cNvPr id="11" name="TextBox 10"/>
          <p:cNvSpPr txBox="1"/>
          <p:nvPr/>
        </p:nvSpPr>
        <p:spPr>
          <a:xfrm>
            <a:off x="304800" y="5105400"/>
            <a:ext cx="5488810"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Strength of light lost</a:t>
            </a:r>
          </a:p>
          <a:p>
            <a:pPr marL="285750" indent="-285750">
              <a:buFont typeface="Arial" panose="020B0604020202020204" pitchFamily="34" charset="0"/>
              <a:buChar char="•"/>
            </a:pPr>
            <a:r>
              <a:rPr lang="en-US" sz="2800" dirty="0"/>
              <a:t>Fuel is running low or is gone</a:t>
            </a:r>
          </a:p>
          <a:p>
            <a:pPr marL="285750" indent="-285750">
              <a:buFont typeface="Arial" panose="020B0604020202020204" pitchFamily="34" charset="0"/>
              <a:buChar char="•"/>
            </a:pPr>
            <a:r>
              <a:rPr lang="en-US" sz="2800" dirty="0"/>
              <a:t>Only remedy is to replace the wick</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92" y="1181365"/>
            <a:ext cx="2758440" cy="2419904"/>
          </a:xfrm>
          <a:prstGeom prst="roundRect">
            <a:avLst>
              <a:gd name="adj" fmla="val 8594"/>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19200"/>
            <a:ext cx="404812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2754" y="2419025"/>
            <a:ext cx="3124200" cy="2340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23446" y="738456"/>
            <a:ext cx="6055697" cy="461665"/>
          </a:xfrm>
          <a:prstGeom prst="rect">
            <a:avLst/>
          </a:prstGeom>
          <a:noFill/>
        </p:spPr>
        <p:txBody>
          <a:bodyPr wrap="none" rtlCol="0">
            <a:spAutoFit/>
          </a:bodyPr>
          <a:lstStyle/>
          <a:p>
            <a:r>
              <a:rPr lang="en-US" sz="2400" dirty="0"/>
              <a:t>“A dimly burning wick He will not extinguish…” </a:t>
            </a:r>
          </a:p>
        </p:txBody>
      </p:sp>
    </p:spTree>
    <p:extLst>
      <p:ext uri="{BB962C8B-B14F-4D97-AF65-F5344CB8AC3E}">
        <p14:creationId xmlns:p14="http://schemas.microsoft.com/office/powerpoint/2010/main" val="4184362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9518" y="1981200"/>
            <a:ext cx="2672641" cy="2004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52400" y="833682"/>
            <a:ext cx="6172200" cy="5632311"/>
          </a:xfrm>
          <a:prstGeom prst="rect">
            <a:avLst/>
          </a:prstGeom>
        </p:spPr>
        <p:txBody>
          <a:bodyPr wrap="square">
            <a:spAutoFit/>
          </a:bodyPr>
          <a:lstStyle/>
          <a:p>
            <a:r>
              <a:rPr lang="en-US" sz="2400" baseline="30000" dirty="0"/>
              <a:t>15 </a:t>
            </a:r>
            <a:r>
              <a:rPr lang="en-US" sz="2400" dirty="0"/>
              <a:t>But Jesus, aware of </a:t>
            </a:r>
            <a:r>
              <a:rPr lang="en-US" sz="2400" i="1" dirty="0"/>
              <a:t>this</a:t>
            </a:r>
            <a:r>
              <a:rPr lang="en-US" sz="2400" dirty="0"/>
              <a:t>, withdrew from there. Many followed Him, and He healed them all, </a:t>
            </a:r>
            <a:r>
              <a:rPr lang="en-US" sz="2400" baseline="30000" dirty="0"/>
              <a:t>16 </a:t>
            </a:r>
            <a:r>
              <a:rPr lang="en-US" sz="2400" dirty="0"/>
              <a:t>and warned them not to tell who He was. </a:t>
            </a:r>
            <a:r>
              <a:rPr lang="en-US" sz="2400" baseline="30000" dirty="0"/>
              <a:t>17 </a:t>
            </a:r>
            <a:r>
              <a:rPr lang="en-US" sz="2400" i="1" dirty="0"/>
              <a:t>This was</a:t>
            </a:r>
            <a:r>
              <a:rPr lang="en-US" sz="2400" dirty="0"/>
              <a:t> to fulfill what was spoken through Isaiah the prophet:</a:t>
            </a:r>
          </a:p>
          <a:p>
            <a:r>
              <a:rPr lang="en-US" sz="2400" baseline="30000" dirty="0"/>
              <a:t>18 </a:t>
            </a:r>
            <a:r>
              <a:rPr lang="en-US" sz="2400" dirty="0"/>
              <a:t>“</a:t>
            </a:r>
            <a:r>
              <a:rPr lang="en-US" sz="2400" cap="small" dirty="0"/>
              <a:t>Behold, My</a:t>
            </a:r>
            <a:r>
              <a:rPr lang="en-US" sz="2400" dirty="0"/>
              <a:t> </a:t>
            </a:r>
            <a:r>
              <a:rPr lang="en-US" sz="2400" cap="small" dirty="0"/>
              <a:t>Servant whom</a:t>
            </a:r>
            <a:r>
              <a:rPr lang="en-US" sz="2400" dirty="0"/>
              <a:t> I </a:t>
            </a:r>
            <a:r>
              <a:rPr lang="en-US" sz="2400" cap="small" dirty="0"/>
              <a:t>have chosen</a:t>
            </a:r>
            <a:r>
              <a:rPr lang="en-US" sz="2400" dirty="0"/>
              <a:t>;</a:t>
            </a:r>
            <a:br>
              <a:rPr lang="en-US" sz="2400" dirty="0"/>
            </a:br>
            <a:r>
              <a:rPr lang="en-US" sz="2400" cap="small" dirty="0"/>
              <a:t>My Beloved in whom My soul</a:t>
            </a:r>
            <a:r>
              <a:rPr lang="en-US" sz="2400" dirty="0"/>
              <a:t> is </a:t>
            </a:r>
            <a:r>
              <a:rPr lang="en-US" sz="2400" cap="small" dirty="0"/>
              <a:t>well-pleased</a:t>
            </a:r>
            <a:r>
              <a:rPr lang="en-US" sz="2400" dirty="0"/>
              <a:t>;</a:t>
            </a:r>
            <a:br>
              <a:rPr lang="en-US" sz="2400" dirty="0"/>
            </a:br>
            <a:r>
              <a:rPr lang="en-US" sz="2400" dirty="0"/>
              <a:t>I </a:t>
            </a:r>
            <a:r>
              <a:rPr lang="en-US" sz="2400" cap="small" dirty="0"/>
              <a:t>will put My Spirit upon Him</a:t>
            </a:r>
            <a:r>
              <a:rPr lang="en-US" sz="2400" dirty="0"/>
              <a:t>,</a:t>
            </a:r>
            <a:br>
              <a:rPr lang="en-US" sz="2400" dirty="0"/>
            </a:br>
            <a:r>
              <a:rPr lang="en-US" sz="2400" cap="small" dirty="0"/>
              <a:t>And He shall proclaim</a:t>
            </a:r>
            <a:r>
              <a:rPr lang="en-US" sz="2400" dirty="0"/>
              <a:t> </a:t>
            </a:r>
            <a:r>
              <a:rPr lang="en-US" sz="2400" cap="small" dirty="0"/>
              <a:t>justice to the</a:t>
            </a:r>
            <a:r>
              <a:rPr lang="en-US" sz="2400" dirty="0"/>
              <a:t> </a:t>
            </a:r>
            <a:r>
              <a:rPr lang="en-US" sz="2400" cap="small" dirty="0"/>
              <a:t>Gentiles</a:t>
            </a:r>
            <a:r>
              <a:rPr lang="en-US" sz="2400" dirty="0"/>
              <a:t>.</a:t>
            </a:r>
            <a:br>
              <a:rPr lang="en-US" sz="2400" dirty="0"/>
            </a:br>
            <a:r>
              <a:rPr lang="en-US" sz="2400" baseline="30000" dirty="0"/>
              <a:t>19 </a:t>
            </a:r>
            <a:r>
              <a:rPr lang="en-US" sz="2400" dirty="0"/>
              <a:t>“</a:t>
            </a:r>
            <a:r>
              <a:rPr lang="en-US" sz="2400" cap="small" dirty="0"/>
              <a:t>He will not quarrel, nor cry out</a:t>
            </a:r>
            <a:r>
              <a:rPr lang="en-US" sz="2400" dirty="0"/>
              <a:t>;</a:t>
            </a:r>
            <a:br>
              <a:rPr lang="en-US" sz="2400" dirty="0"/>
            </a:br>
            <a:r>
              <a:rPr lang="en-US" sz="2400" cap="small" dirty="0"/>
              <a:t>Nor will anyone hear His voice in the streets</a:t>
            </a:r>
            <a:r>
              <a:rPr lang="en-US" sz="2400" dirty="0"/>
              <a:t>.</a:t>
            </a:r>
            <a:br>
              <a:rPr lang="en-US" sz="2400" dirty="0"/>
            </a:br>
            <a:r>
              <a:rPr lang="en-US" sz="2400" baseline="30000" dirty="0"/>
              <a:t>20 </a:t>
            </a:r>
            <a:r>
              <a:rPr lang="en-US" sz="2400" dirty="0"/>
              <a:t>“A </a:t>
            </a:r>
            <a:r>
              <a:rPr lang="en-US" sz="2400" cap="small" dirty="0"/>
              <a:t>battered reed He will not break off</a:t>
            </a:r>
            <a:r>
              <a:rPr lang="en-US" sz="2400" dirty="0"/>
              <a:t>,</a:t>
            </a:r>
            <a:br>
              <a:rPr lang="en-US" sz="2400" dirty="0"/>
            </a:br>
            <a:r>
              <a:rPr lang="en-US" sz="2400" cap="small" dirty="0"/>
              <a:t>And a smoldering wick He will not put out</a:t>
            </a:r>
            <a:r>
              <a:rPr lang="en-US" sz="2400" dirty="0"/>
              <a:t>,</a:t>
            </a:r>
            <a:br>
              <a:rPr lang="en-US" sz="2400" dirty="0"/>
            </a:br>
            <a:r>
              <a:rPr lang="en-US" sz="2400" cap="small" dirty="0"/>
              <a:t>Until He</a:t>
            </a:r>
            <a:r>
              <a:rPr lang="en-US" sz="2400" dirty="0"/>
              <a:t> </a:t>
            </a:r>
            <a:r>
              <a:rPr lang="en-US" sz="2400" cap="small" dirty="0"/>
              <a:t>leads</a:t>
            </a:r>
            <a:r>
              <a:rPr lang="en-US" sz="2400" dirty="0"/>
              <a:t> </a:t>
            </a:r>
            <a:r>
              <a:rPr lang="en-US" sz="2400" cap="small" dirty="0"/>
              <a:t>justice to victory</a:t>
            </a:r>
            <a:r>
              <a:rPr lang="en-US" sz="2400" dirty="0"/>
              <a:t>.</a:t>
            </a:r>
            <a:br>
              <a:rPr lang="en-US" sz="2400" dirty="0"/>
            </a:br>
            <a:r>
              <a:rPr lang="en-US" sz="2400" baseline="30000" dirty="0"/>
              <a:t>21 </a:t>
            </a:r>
            <a:r>
              <a:rPr lang="en-US" sz="2400" dirty="0"/>
              <a:t>“</a:t>
            </a:r>
            <a:r>
              <a:rPr lang="en-US" sz="2400" cap="small" dirty="0"/>
              <a:t>And in His name the</a:t>
            </a:r>
            <a:r>
              <a:rPr lang="en-US" sz="2400" dirty="0"/>
              <a:t> </a:t>
            </a:r>
            <a:r>
              <a:rPr lang="en-US" sz="2400" cap="small" dirty="0"/>
              <a:t>Gentiles will hope</a:t>
            </a:r>
            <a:r>
              <a:rPr lang="en-US" sz="2400" dirty="0"/>
              <a: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7254" y="805189"/>
            <a:ext cx="1981200" cy="1738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58717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sp>
        <p:nvSpPr>
          <p:cNvPr id="7" name="Rectangle 6"/>
          <p:cNvSpPr/>
          <p:nvPr/>
        </p:nvSpPr>
        <p:spPr>
          <a:xfrm>
            <a:off x="278423" y="1213603"/>
            <a:ext cx="8839200" cy="3046988"/>
          </a:xfrm>
          <a:prstGeom prst="rect">
            <a:avLst/>
          </a:prstGeom>
        </p:spPr>
        <p:txBody>
          <a:bodyPr wrap="square">
            <a:spAutoFit/>
          </a:bodyPr>
          <a:lstStyle/>
          <a:p>
            <a:r>
              <a:rPr lang="en-US" sz="2400" i="1" baseline="30000" dirty="0"/>
              <a:t>35 </a:t>
            </a:r>
            <a:r>
              <a:rPr lang="en-US" sz="2400" i="1" dirty="0"/>
              <a:t>Jesus was going through all the cities and villages, teaching in their synagogues and proclaiming the gospel of the kingdom, and healing every kind of disease and every kind of sickness.</a:t>
            </a:r>
          </a:p>
          <a:p>
            <a:r>
              <a:rPr lang="en-US" sz="2400" i="1" baseline="30000" dirty="0"/>
              <a:t>36 </a:t>
            </a:r>
            <a:r>
              <a:rPr lang="en-US" sz="2400" i="1" dirty="0"/>
              <a:t>Seeing the people, He felt compassion for them, because they were distressed and dispirited like sheep without a shepherd. </a:t>
            </a:r>
            <a:r>
              <a:rPr lang="en-US" sz="2400" i="1" baseline="30000" dirty="0"/>
              <a:t>37 </a:t>
            </a:r>
            <a:r>
              <a:rPr lang="en-US" sz="2400" i="1" dirty="0"/>
              <a:t>Then He said to His disciples, “The harvest is plentiful, but the workers are few. </a:t>
            </a:r>
            <a:r>
              <a:rPr lang="en-US" sz="2400" i="1" baseline="30000" dirty="0"/>
              <a:t>38 </a:t>
            </a:r>
            <a:r>
              <a:rPr lang="en-US" sz="2400" i="1" dirty="0"/>
              <a:t>Therefore beseech the Lord of the harvest to send out workers into His harvest.”</a:t>
            </a:r>
          </a:p>
        </p:txBody>
      </p:sp>
      <p:sp>
        <p:nvSpPr>
          <p:cNvPr id="8" name="TextBox 7"/>
          <p:cNvSpPr txBox="1"/>
          <p:nvPr/>
        </p:nvSpPr>
        <p:spPr>
          <a:xfrm>
            <a:off x="228600" y="785428"/>
            <a:ext cx="2349618" cy="461665"/>
          </a:xfrm>
          <a:prstGeom prst="rect">
            <a:avLst/>
          </a:prstGeom>
          <a:noFill/>
        </p:spPr>
        <p:txBody>
          <a:bodyPr wrap="none" rtlCol="0">
            <a:spAutoFit/>
          </a:bodyPr>
          <a:lstStyle/>
          <a:p>
            <a:r>
              <a:rPr lang="en-US" sz="2400" dirty="0"/>
              <a:t>Matthew 9:35-38</a:t>
            </a:r>
          </a:p>
        </p:txBody>
      </p:sp>
      <p:sp>
        <p:nvSpPr>
          <p:cNvPr id="11" name="TextBox 10"/>
          <p:cNvSpPr txBox="1"/>
          <p:nvPr/>
        </p:nvSpPr>
        <p:spPr>
          <a:xfrm>
            <a:off x="508937" y="4422338"/>
            <a:ext cx="5654112" cy="1292662"/>
          </a:xfrm>
          <a:prstGeom prst="rect">
            <a:avLst/>
          </a:prstGeom>
          <a:noFill/>
        </p:spPr>
        <p:txBody>
          <a:bodyPr wrap="none" rtlCol="0">
            <a:spAutoFit/>
          </a:bodyPr>
          <a:lstStyle/>
          <a:p>
            <a:pPr marL="285750" indent="-285750">
              <a:buFont typeface="Arial" panose="020B0604020202020204" pitchFamily="34" charset="0"/>
              <a:buChar char="•"/>
            </a:pPr>
            <a:r>
              <a:rPr lang="en-US" sz="2600" dirty="0"/>
              <a:t>Distressed – idea is “to faint”</a:t>
            </a:r>
          </a:p>
          <a:p>
            <a:pPr marL="285750" indent="-285750">
              <a:buFont typeface="Arial" panose="020B0604020202020204" pitchFamily="34" charset="0"/>
              <a:buChar char="•"/>
            </a:pPr>
            <a:r>
              <a:rPr lang="en-US" sz="2600" dirty="0"/>
              <a:t>Dispirited – “thrown about, scattered”</a:t>
            </a:r>
          </a:p>
          <a:p>
            <a:pPr marL="285750" indent="-285750">
              <a:buFont typeface="Arial" panose="020B0604020202020204" pitchFamily="34" charset="0"/>
              <a:buChar char="•"/>
            </a:pPr>
            <a:r>
              <a:rPr lang="en-US" sz="2600" dirty="0"/>
              <a:t>Sheep without a shepherd</a:t>
            </a:r>
          </a:p>
        </p:txBody>
      </p:sp>
      <p:sp>
        <p:nvSpPr>
          <p:cNvPr id="9" name="TextBox 8"/>
          <p:cNvSpPr txBox="1"/>
          <p:nvPr/>
        </p:nvSpPr>
        <p:spPr>
          <a:xfrm>
            <a:off x="278423" y="5867400"/>
            <a:ext cx="6705600" cy="492443"/>
          </a:xfrm>
          <a:prstGeom prst="rect">
            <a:avLst/>
          </a:prstGeom>
          <a:noFill/>
        </p:spPr>
        <p:txBody>
          <a:bodyPr wrap="square" rtlCol="0">
            <a:spAutoFit/>
          </a:bodyPr>
          <a:lstStyle/>
          <a:p>
            <a:r>
              <a:rPr lang="en-US" sz="2600" dirty="0"/>
              <a:t>10:1 – Jesus gave them the tools to be workers!!</a:t>
            </a:r>
          </a:p>
        </p:txBody>
      </p:sp>
    </p:spTree>
    <p:extLst>
      <p:ext uri="{BB962C8B-B14F-4D97-AF65-F5344CB8AC3E}">
        <p14:creationId xmlns:p14="http://schemas.microsoft.com/office/powerpoint/2010/main" val="2217808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sp>
        <p:nvSpPr>
          <p:cNvPr id="8" name="TextBox 7"/>
          <p:cNvSpPr txBox="1"/>
          <p:nvPr/>
        </p:nvSpPr>
        <p:spPr>
          <a:xfrm>
            <a:off x="228600" y="785428"/>
            <a:ext cx="1938031" cy="461665"/>
          </a:xfrm>
          <a:prstGeom prst="rect">
            <a:avLst/>
          </a:prstGeom>
          <a:noFill/>
        </p:spPr>
        <p:txBody>
          <a:bodyPr wrap="none" rtlCol="0">
            <a:spAutoFit/>
          </a:bodyPr>
          <a:lstStyle/>
          <a:p>
            <a:r>
              <a:rPr lang="en-US" sz="2400" dirty="0"/>
              <a:t>Luke 19:41-44</a:t>
            </a:r>
          </a:p>
        </p:txBody>
      </p:sp>
      <p:sp>
        <p:nvSpPr>
          <p:cNvPr id="4" name="Rectangle 3"/>
          <p:cNvSpPr/>
          <p:nvPr/>
        </p:nvSpPr>
        <p:spPr>
          <a:xfrm>
            <a:off x="231531" y="1371600"/>
            <a:ext cx="8686800" cy="3046988"/>
          </a:xfrm>
          <a:prstGeom prst="rect">
            <a:avLst/>
          </a:prstGeom>
        </p:spPr>
        <p:txBody>
          <a:bodyPr wrap="square">
            <a:spAutoFit/>
          </a:bodyPr>
          <a:lstStyle/>
          <a:p>
            <a:r>
              <a:rPr lang="en-US" sz="2400" i="1" baseline="30000" dirty="0"/>
              <a:t>41 </a:t>
            </a:r>
            <a:r>
              <a:rPr lang="en-US" sz="2400" i="1" dirty="0"/>
              <a:t>When He approached Jerusalem, He saw the city and wept over it, </a:t>
            </a:r>
            <a:r>
              <a:rPr lang="en-US" sz="2400" i="1" baseline="30000" dirty="0"/>
              <a:t>42 </a:t>
            </a:r>
            <a:r>
              <a:rPr lang="en-US" sz="2400" i="1" dirty="0"/>
              <a:t>saying, “If you had known in this day, even you, the things which make for peace! But now they have been hidden from your eyes. </a:t>
            </a:r>
            <a:r>
              <a:rPr lang="en-US" sz="2400" i="1" baseline="30000" dirty="0"/>
              <a:t>43 </a:t>
            </a:r>
            <a:r>
              <a:rPr lang="en-US" sz="2400" i="1" dirty="0"/>
              <a:t>For the days will come upon you when your enemies will throw up a barricade against you, and surround you and hem you in on every side, </a:t>
            </a:r>
            <a:r>
              <a:rPr lang="en-US" sz="2400" i="1" baseline="30000" dirty="0"/>
              <a:t>44 </a:t>
            </a:r>
            <a:r>
              <a:rPr lang="en-US" sz="2400" i="1" dirty="0"/>
              <a:t>and they will level you to the ground and your children within you, and they will not leave in you one stone upon another, because you did not recognize the time of your visitation.”</a:t>
            </a:r>
          </a:p>
        </p:txBody>
      </p:sp>
    </p:spTree>
    <p:extLst>
      <p:ext uri="{BB962C8B-B14F-4D97-AF65-F5344CB8AC3E}">
        <p14:creationId xmlns:p14="http://schemas.microsoft.com/office/powerpoint/2010/main" val="28679328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553998"/>
          </a:xfrm>
        </p:spPr>
        <p:txBody>
          <a:bodyPr/>
          <a:lstStyle/>
          <a:p>
            <a:r>
              <a:rPr lang="en-US" sz="4000" dirty="0"/>
              <a:t>The Compassion of Jesus</a:t>
            </a:r>
            <a:endParaRPr lang="en-US" sz="3200" dirty="0">
              <a:latin typeface="+mn-lt"/>
            </a:endParaRPr>
          </a:p>
        </p:txBody>
      </p:sp>
      <p:sp>
        <p:nvSpPr>
          <p:cNvPr id="3" name="Rectangle 2"/>
          <p:cNvSpPr/>
          <p:nvPr/>
        </p:nvSpPr>
        <p:spPr>
          <a:xfrm>
            <a:off x="6553200" y="231431"/>
            <a:ext cx="2048959" cy="523220"/>
          </a:xfrm>
          <a:prstGeom prst="rect">
            <a:avLst/>
          </a:prstGeom>
        </p:spPr>
        <p:txBody>
          <a:bodyPr wrap="none">
            <a:spAutoFit/>
          </a:bodyPr>
          <a:lstStyle/>
          <a:p>
            <a:r>
              <a:rPr lang="en-US" sz="2800" dirty="0"/>
              <a:t>Isaiah 42:1-4</a:t>
            </a:r>
          </a:p>
        </p:txBody>
      </p:sp>
      <p:cxnSp>
        <p:nvCxnSpPr>
          <p:cNvPr id="5" name="Straight Connector 4"/>
          <p:cNvCxnSpPr/>
          <p:nvPr/>
        </p:nvCxnSpPr>
        <p:spPr>
          <a:xfrm>
            <a:off x="152400" y="706398"/>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839544"/>
            <a:ext cx="7391400" cy="5279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198619"/>
            <a:ext cx="4040909" cy="2667000"/>
          </a:xfrm>
          <a:prstGeom prst="rect">
            <a:avLst/>
          </a:prstGeom>
        </p:spPr>
      </p:pic>
    </p:spTree>
    <p:extLst>
      <p:ext uri="{BB962C8B-B14F-4D97-AF65-F5344CB8AC3E}">
        <p14:creationId xmlns:p14="http://schemas.microsoft.com/office/powerpoint/2010/main" val="2868872525"/>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3EC876-F762-4EBF-834A-8E1FF9190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and curves design)</Template>
  <TotalTime>428</TotalTime>
  <Words>413</Words>
  <Application>Microsoft Office PowerPoint</Application>
  <PresentationFormat>On-screen Show (4:3)</PresentationFormat>
  <Paragraphs>67</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Blue Segoe 4-3 template-template_April-17-2007</vt:lpstr>
      <vt:lpstr>The Compassion of Jesus</vt:lpstr>
      <vt:lpstr>The Compassion of Jesus</vt:lpstr>
      <vt:lpstr>The Compassion of Jesus</vt:lpstr>
      <vt:lpstr>The Compassion of Jesus</vt:lpstr>
      <vt:lpstr>The Compassion of Jesus</vt:lpstr>
      <vt:lpstr>The Compassion of Jesus</vt:lpstr>
      <vt:lpstr>The Compassion of Jesus</vt:lpstr>
      <vt:lpstr>The Compassion of Jesus</vt:lpstr>
      <vt:lpstr>The Compassion of Jesus</vt:lpstr>
      <vt:lpstr>The Compassion of Jesus</vt:lpstr>
      <vt:lpstr>The Compassion of Jesus</vt:lpstr>
      <vt:lpstr>The Compassion of Jesus</vt:lpstr>
      <vt:lpstr>The Compassion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WELLINGTON Darren P</dc:creator>
  <cp:lastModifiedBy>Gerald Keener</cp:lastModifiedBy>
  <cp:revision>24</cp:revision>
  <dcterms:created xsi:type="dcterms:W3CDTF">2017-05-20T17:06:49Z</dcterms:created>
  <dcterms:modified xsi:type="dcterms:W3CDTF">2017-05-23T00:59:02Z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TC102867219990</vt:lpwstr>
  </property>
</Properties>
</file>