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 id="2147483668" r:id="rId5"/>
    <p:sldMasterId id="2147483670" r:id="rId6"/>
  </p:sldMasterIdLst>
  <p:notesMasterIdLst>
    <p:notesMasterId r:id="rId111"/>
  </p:notesMasterIdLst>
  <p:sldIdLst>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424" r:id="rId71"/>
    <p:sldId id="425" r:id="rId72"/>
    <p:sldId id="426" r:id="rId73"/>
    <p:sldId id="427" r:id="rId74"/>
    <p:sldId id="428" r:id="rId75"/>
    <p:sldId id="429" r:id="rId76"/>
    <p:sldId id="430" r:id="rId77"/>
    <p:sldId id="431" r:id="rId78"/>
    <p:sldId id="432" r:id="rId79"/>
    <p:sldId id="433" r:id="rId80"/>
    <p:sldId id="434" r:id="rId81"/>
    <p:sldId id="435" r:id="rId82"/>
    <p:sldId id="436" r:id="rId83"/>
    <p:sldId id="437" r:id="rId84"/>
    <p:sldId id="438" r:id="rId85"/>
    <p:sldId id="256" r:id="rId86"/>
    <p:sldId id="257" r:id="rId87"/>
    <p:sldId id="258" r:id="rId88"/>
    <p:sldId id="263" r:id="rId89"/>
    <p:sldId id="259" r:id="rId90"/>
    <p:sldId id="264" r:id="rId91"/>
    <p:sldId id="265" r:id="rId92"/>
    <p:sldId id="260" r:id="rId93"/>
    <p:sldId id="266" r:id="rId94"/>
    <p:sldId id="261" r:id="rId95"/>
    <p:sldId id="262"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826" autoAdjust="0"/>
  </p:normalViewPr>
  <p:slideViewPr>
    <p:cSldViewPr>
      <p:cViewPr>
        <p:scale>
          <a:sx n="43" d="100"/>
          <a:sy n="43" d="100"/>
        </p:scale>
        <p:origin x="-1944" y="-29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A75A27-FC65-4CF0-B720-53141CD98759}" type="datetimeFigureOut">
              <a:rPr lang="en-US" smtClean="0"/>
              <a:pPr/>
              <a:t>12/4/2016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D4EF20-26DB-4D53-86A5-58DCD48EF1AE}" type="slidenum">
              <a:rPr lang="en-US" smtClean="0"/>
              <a:pPr/>
              <a:t>‹#›</a:t>
            </a:fld>
            <a:endParaRPr lang="en-US" dirty="0"/>
          </a:p>
        </p:txBody>
      </p:sp>
    </p:spTree>
    <p:extLst>
      <p:ext uri="{BB962C8B-B14F-4D97-AF65-F5344CB8AC3E}">
        <p14:creationId xmlns:p14="http://schemas.microsoft.com/office/powerpoint/2010/main" xmlns="" val="12223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tw://_mem_obj_1206296218?tid=16|_IGNORE_|_BIBLEVIEWPOPUP_|verse:59.1.15|modid:nasb" TargetMode="External"/><Relationship Id="rId13" Type="http://schemas.openxmlformats.org/officeDocument/2006/relationships/hyperlink" Target="tw://bible.*?id=19.136.7,62.1.5|_XREFMULTI_|_IGNORE_|_ACTIVATEONCLICK_|verse:59.1.17|modid:nasb" TargetMode="External"/><Relationship Id="rId3" Type="http://schemas.openxmlformats.org/officeDocument/2006/relationships/hyperlink" Target="tw://bible.*?id=1.22.1|_XREFMULTI_|_IGNORE_|verse:59.1.13|modid:nasb" TargetMode="External"/><Relationship Id="rId7" Type="http://schemas.openxmlformats.org/officeDocument/2006/relationships/hyperlink" Target="tw://bible.*?id=45.5.12,45.6.23|_XREFMULTI_|_IGNORE_|_ACTIVATEONCLICK_|verse:59.1.15|modid:nasb" TargetMode="External"/><Relationship Id="rId12" Type="http://schemas.openxmlformats.org/officeDocument/2006/relationships/hyperlink" Target="tw://bible.*?id=43.3.3,59.3.15,59.3.17|_XREFMULTI_|_IGNORE_|_ACTIVATEONCLICK_|verse:59.1.17|modid:nasb"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tw://bible.*?id=18.15.35,19.7.14,23.59.4|_XREFMULTI_|_IGNORE_|_ACTIVATEONCLICK_|verse:59.1.15|modid:nasb" TargetMode="External"/><Relationship Id="rId11" Type="http://schemas.openxmlformats.org/officeDocument/2006/relationships/hyperlink" Target="tw://bible.*?id=44.1.15,59.1.2,59.1.19,59.2.1,59.2.5,59.2.14,59.3.1,59.3.10,59.4.11,59.5.12,59.5.19|_XREFMULTI_|_IGNORE_|_ACTIVATEONCLICK_|verse:59.1.16|modid:nasb" TargetMode="External"/><Relationship Id="rId5" Type="http://schemas.openxmlformats.org/officeDocument/2006/relationships/hyperlink" Target="tw://_mem_obj_1206296218?tid=15|_IGNORE_|_BIBLEVIEWPOPUP_|verse:59.1.13|modid:nasb" TargetMode="External"/><Relationship Id="rId15" Type="http://schemas.openxmlformats.org/officeDocument/2006/relationships/hyperlink" Target="tw://_mem_obj_1206296218?tid=18|_IGNORE_|_BIBLEVIEWPOPUP_|verse:59.1.17|modid:nasb" TargetMode="External"/><Relationship Id="rId10" Type="http://schemas.openxmlformats.org/officeDocument/2006/relationships/hyperlink" Target="tw://_mem_obj_1206296218?tid=17|_IGNORE_|_BIBLEVIEWPOPUP_|verse:59.1.16|modid:nasb" TargetMode="External"/><Relationship Id="rId4" Type="http://schemas.openxmlformats.org/officeDocument/2006/relationships/hyperlink" Target="tw://_mem_obj_1206296218?tid=14|_IGNORE_|_BIBLEVIEWPOPUP_|verse:59.1.13|modid:nasb" TargetMode="External"/><Relationship Id="rId9" Type="http://schemas.openxmlformats.org/officeDocument/2006/relationships/hyperlink" Target="tw://bible.*?id=46.6.9|_XREFMULTI_|_IGNORE_|verse:59.1.16|modid:nasb" TargetMode="External"/><Relationship Id="rId14" Type="http://schemas.openxmlformats.org/officeDocument/2006/relationships/hyperlink" Target="tw://bible.*?id=39.3.6|_XREFMULTI_|_IGNORE_|verse:59.1.17|modid:nasb"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tw://bible.*?id=18.1.7-18.1.12|_AUTODETECT_|"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tw://bible.*?id=66.12.0|_AUTODETECT_|"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2. Paul ’s troubles</a:t>
            </a:r>
          </a:p>
          <a:p>
            <a:pPr lvl="2"/>
            <a:endParaRPr lang="fr-FR" dirty="0"/>
          </a:p>
          <a:p>
            <a:pPr lvl="3"/>
            <a:r>
              <a:rPr lang="en-US" dirty="0"/>
              <a:t>Phil. 1:12-14  But I want you to know, brethren, that the things </a:t>
            </a:r>
            <a:r>
              <a:rPr lang="en-US" i="1" dirty="0"/>
              <a:t>which happened</a:t>
            </a:r>
            <a:r>
              <a:rPr lang="en-US" dirty="0"/>
              <a:t> to me have actually turned out for the furtherance of the gospel,  (13)  so that it has become evident to the whole palace guard, and to all the rest, that my chains are in Christ;  (14)  and most of the brethren in the Lord, having become confident by my chains, are much more bold to speak the word without fear.</a:t>
            </a:r>
          </a:p>
          <a:p>
            <a:pPr lvl="2"/>
            <a:endParaRPr lang="fr-FR" dirty="0"/>
          </a:p>
          <a:p>
            <a:pPr lvl="0"/>
            <a:r>
              <a:rPr lang="en-US" dirty="0"/>
              <a:t>[adv]        3. Stephen’s death and persecution at Jerusalem (Acts 8:1-4).</a:t>
            </a:r>
          </a:p>
          <a:p>
            <a:pPr lvl="2"/>
            <a:endParaRPr lang="en-US" dirty="0"/>
          </a:p>
          <a:p>
            <a:pPr lvl="3"/>
            <a:r>
              <a:rPr lang="en-US" dirty="0"/>
              <a:t>Act 8:1-4  Now Saul was consenting to his death. At that time a great persecution arose against the church which was at Jerusalem; and they were all scattered throughout the regions of Judea and Samaria, except the apostles.  (2)  And devout men carried Stephen </a:t>
            </a:r>
            <a:r>
              <a:rPr lang="en-US" i="1" dirty="0"/>
              <a:t>to his burial,</a:t>
            </a:r>
            <a:r>
              <a:rPr lang="en-US" dirty="0"/>
              <a:t> and made great lamentation over him.  (3)  As for Saul, he made havoc of the church, entering every house, and dragging off men and women, committing </a:t>
            </a:r>
            <a:r>
              <a:rPr lang="en-US" i="1" dirty="0"/>
              <a:t>them</a:t>
            </a:r>
            <a:r>
              <a:rPr lang="en-US" dirty="0"/>
              <a:t> to prison.  (4)  Therefore those who were scattered went everywhere preaching the word.</a:t>
            </a:r>
          </a:p>
          <a:p>
            <a:pPr lvl="3"/>
            <a:endParaRPr lang="en-US" dirty="0"/>
          </a:p>
          <a:p>
            <a:pPr lvl="0"/>
            <a:r>
              <a:rPr lang="en-US" dirty="0"/>
              <a:t>****    C. “Worst thing that can happen” sometimes “best thing that could happen.”</a:t>
            </a:r>
          </a:p>
        </p:txBody>
      </p:sp>
      <p:sp>
        <p:nvSpPr>
          <p:cNvPr id="4" name="Slide Number Placeholder 3"/>
          <p:cNvSpPr>
            <a:spLocks noGrp="1"/>
          </p:cNvSpPr>
          <p:nvPr>
            <p:ph type="sldNum" sz="quarter" idx="10"/>
          </p:nvPr>
        </p:nvSpPr>
        <p:spPr/>
        <p:txBody>
          <a:bodyPr/>
          <a:lstStyle/>
          <a:p>
            <a:fld id="{85D4EF20-26DB-4D53-86A5-58DCD48EF1AE}" type="slidenum">
              <a:rPr lang="en-US" smtClean="0"/>
              <a:pPr/>
              <a:t>88</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IV. God Has the Final Word.</a:t>
            </a:r>
          </a:p>
          <a:p>
            <a:endParaRPr lang="en-US" b="1" dirty="0"/>
          </a:p>
          <a:p>
            <a:r>
              <a:rPr lang="en-US" dirty="0"/>
              <a:t>Ill: A child listens to father read story and laughs at villain’s behavior. Had already heard last page..</a:t>
            </a:r>
          </a:p>
          <a:p>
            <a:endParaRPr lang="en-US" dirty="0"/>
          </a:p>
          <a:p>
            <a:r>
              <a:rPr lang="en-US" dirty="0"/>
              <a:t>[adv]    A. We have already read the last page of the book.</a:t>
            </a:r>
          </a:p>
          <a:p>
            <a:pPr lvl="0"/>
            <a:endParaRPr lang="en-US" dirty="0"/>
          </a:p>
          <a:p>
            <a:pPr lvl="0"/>
            <a:r>
              <a:rPr lang="en-US" dirty="0"/>
              <a:t>[adv]    B. Would not be best for man to live in sinful world, immune from the effects of sin (cf. Jas. 1:2-4, 12).</a:t>
            </a:r>
          </a:p>
          <a:p>
            <a:pPr lvl="1"/>
            <a:endParaRPr lang="en-US" dirty="0"/>
          </a:p>
          <a:p>
            <a:pPr lvl="2"/>
            <a:r>
              <a:rPr lang="en-US" dirty="0"/>
              <a:t>Jas 1:2-4  My brethren, count it all joy when you fall into various trials,  (3)  knowing that the testing of your faith produces patience.  (4)  But let patience have </a:t>
            </a:r>
            <a:r>
              <a:rPr lang="en-US" i="1" dirty="0"/>
              <a:t>its</a:t>
            </a:r>
            <a:r>
              <a:rPr lang="en-US" dirty="0"/>
              <a:t> perfect work, that you may be perfect and complete, lacking nothing.</a:t>
            </a:r>
          </a:p>
          <a:p>
            <a:pPr lvl="2"/>
            <a:endParaRPr lang="en-US" dirty="0"/>
          </a:p>
          <a:p>
            <a:pPr lvl="2"/>
            <a:r>
              <a:rPr lang="en-US" dirty="0"/>
              <a:t>Jas. 1.12 Blessed </a:t>
            </a:r>
            <a:r>
              <a:rPr lang="en-US" i="1" dirty="0"/>
              <a:t>is</a:t>
            </a:r>
            <a:r>
              <a:rPr lang="en-US" dirty="0"/>
              <a:t> the man who endures temptation; for when he has been approved, he will receive the crown of life which the Lord has promised to those who love Him. </a:t>
            </a:r>
          </a:p>
          <a:p>
            <a:endParaRPr lang="en-US" dirty="0"/>
          </a:p>
          <a:p>
            <a:pPr lvl="0"/>
            <a:r>
              <a:rPr lang="en-US" dirty="0"/>
              <a:t>[adv]    C. God will remove the redeemed from such a world in due time.</a:t>
            </a:r>
          </a:p>
          <a:p>
            <a:pPr lvl="0"/>
            <a:endParaRPr lang="en-US" dirty="0"/>
          </a:p>
          <a:p>
            <a:pPr lvl="0"/>
            <a:r>
              <a:rPr lang="en-US" dirty="0"/>
              <a:t>                1. Will be no more pain, sorrow and death. </a:t>
            </a:r>
          </a:p>
          <a:p>
            <a:pPr marL="1397660" lvl="3" defTabSz="931774">
              <a:defRPr/>
            </a:pPr>
            <a:endParaRPr lang="en-US" dirty="0"/>
          </a:p>
          <a:p>
            <a:pPr marL="1397660" lvl="3" defTabSz="931774">
              <a:defRPr/>
            </a:pPr>
            <a:r>
              <a:rPr lang="en-US" dirty="0"/>
              <a:t>(Rev. 21:4)  And God will wipe away every tear from their eyes; there shall be no more death, nor sorrow, nor crying. There shall be no more pain, for the former things have passed away."</a:t>
            </a:r>
          </a:p>
          <a:p>
            <a:pPr lvl="0"/>
            <a:endParaRPr lang="en-US" dirty="0"/>
          </a:p>
          <a:p>
            <a:pPr lvl="0"/>
            <a:r>
              <a:rPr lang="en-US" dirty="0"/>
              <a:t>                2. No more bad things for good people, no good things for bad people.</a:t>
            </a:r>
          </a:p>
        </p:txBody>
      </p:sp>
      <p:sp>
        <p:nvSpPr>
          <p:cNvPr id="4" name="Slide Number Placeholder 3"/>
          <p:cNvSpPr>
            <a:spLocks noGrp="1"/>
          </p:cNvSpPr>
          <p:nvPr>
            <p:ph type="sldNum" sz="quarter" idx="10"/>
          </p:nvPr>
        </p:nvSpPr>
        <p:spPr/>
        <p:txBody>
          <a:bodyPr/>
          <a:lstStyle/>
          <a:p>
            <a:fld id="{85D4EF20-26DB-4D53-86A5-58DCD48EF1AE}" type="slidenum">
              <a:rPr lang="en-US" smtClean="0"/>
              <a:pPr/>
              <a:t>89</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p>
          <a:p>
            <a:endParaRPr lang="en-US" dirty="0"/>
          </a:p>
          <a:p>
            <a:pPr marL="232943" indent="-232943">
              <a:buAutoNum type="arabicPeriod"/>
            </a:pPr>
            <a:r>
              <a:rPr lang="en-US" dirty="0"/>
              <a:t>God will not allow us to be tempted (or tried) beyond limits. (1 Cor. 10:13).</a:t>
            </a:r>
          </a:p>
          <a:p>
            <a:pPr marL="232943" indent="-232943">
              <a:buAutoNum type="arabicPeriod"/>
            </a:pPr>
            <a:endParaRPr lang="en-US" dirty="0"/>
          </a:p>
          <a:p>
            <a:r>
              <a:rPr lang="en-US" dirty="0"/>
              <a:t>2. One day we can live in a place with be no bad things or bad people.</a:t>
            </a:r>
          </a:p>
        </p:txBody>
      </p:sp>
      <p:sp>
        <p:nvSpPr>
          <p:cNvPr id="4" name="Slide Number Placeholder 3"/>
          <p:cNvSpPr>
            <a:spLocks noGrp="1"/>
          </p:cNvSpPr>
          <p:nvPr>
            <p:ph type="sldNum" sz="quarter" idx="10"/>
          </p:nvPr>
        </p:nvSpPr>
        <p:spPr/>
        <p:txBody>
          <a:bodyPr/>
          <a:lstStyle/>
          <a:p>
            <a:fld id="{85D4EF20-26DB-4D53-86A5-58DCD48EF1AE}" type="slidenum">
              <a:rPr lang="en-US" smtClean="0"/>
              <a:pPr/>
              <a:t>90</a:t>
            </a:fld>
            <a:endParaRPr lang="en-US" dirty="0"/>
          </a:p>
        </p:txBody>
      </p:sp>
    </p:spTree>
    <p:extLst>
      <p:ext uri="{BB962C8B-B14F-4D97-AF65-F5344CB8AC3E}">
        <p14:creationId xmlns:p14="http://schemas.microsoft.com/office/powerpoint/2010/main" xmlns="" val="418132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begins on next slide.  Entire outline appears below for copying and printing purposes:</a:t>
            </a:r>
          </a:p>
          <a:p>
            <a:endParaRPr lang="en-US" b="1" dirty="0"/>
          </a:p>
          <a:p>
            <a:r>
              <a:rPr lang="en-US" b="1" dirty="0"/>
              <a:t>Why Do Bad Things Happen to Good People?</a:t>
            </a:r>
          </a:p>
          <a:p>
            <a:r>
              <a:rPr lang="en-US" b="1" dirty="0"/>
              <a:t>Job 1:1, 8, 13-18</a:t>
            </a:r>
          </a:p>
          <a:p>
            <a:endParaRPr lang="en-US" b="1" dirty="0"/>
          </a:p>
          <a:p>
            <a:r>
              <a:rPr lang="en-US" dirty="0"/>
              <a:t>Introduction:</a:t>
            </a:r>
          </a:p>
          <a:p>
            <a:endParaRPr lang="en-US" dirty="0"/>
          </a:p>
          <a:p>
            <a:pPr lvl="1"/>
            <a:r>
              <a:rPr lang="en-US" dirty="0"/>
              <a:t>A. Why do bad things happen to good people? A question pondered for ages.</a:t>
            </a:r>
          </a:p>
          <a:p>
            <a:pPr lvl="1"/>
            <a:r>
              <a:rPr lang="en-US" dirty="0"/>
              <a:t>B. Conversely, why do good things happen to bad people? (Cf. Jer. 12:1)</a:t>
            </a:r>
          </a:p>
          <a:p>
            <a:pPr lvl="1"/>
            <a:r>
              <a:rPr lang="en-US" dirty="0"/>
              <a:t>C. Likely, no man can fully answer either question. Can understand much about it.</a:t>
            </a:r>
          </a:p>
          <a:p>
            <a:pPr lvl="1"/>
            <a:r>
              <a:rPr lang="en-US" dirty="0"/>
              <a:t>D. Several things to consider while groping with the problem:</a:t>
            </a:r>
          </a:p>
          <a:p>
            <a:endParaRPr lang="en-US" dirty="0"/>
          </a:p>
          <a:p>
            <a:r>
              <a:rPr lang="en-US" dirty="0"/>
              <a:t>Discussion:</a:t>
            </a:r>
          </a:p>
          <a:p>
            <a:r>
              <a:rPr lang="en-US" b="1" dirty="0"/>
              <a:t>I. We Live in a World Cursed by Sin.</a:t>
            </a:r>
          </a:p>
          <a:p>
            <a:pPr lvl="1"/>
            <a:r>
              <a:rPr lang="en-US" dirty="0"/>
              <a:t>A. In the beginning everything was good - including man (Gen. 1:31; Ecc. 7:29).</a:t>
            </a:r>
          </a:p>
          <a:p>
            <a:pPr lvl="1"/>
            <a:r>
              <a:rPr lang="en-US" dirty="0"/>
              <a:t>B. Sin brought a curse upon man and the world. (Gen. 3:16-24)</a:t>
            </a:r>
          </a:p>
          <a:p>
            <a:pPr lvl="2"/>
            <a:r>
              <a:rPr lang="en-US" dirty="0"/>
              <a:t>1. Pain, suffering, and sorrow a part of dying process of man.</a:t>
            </a:r>
          </a:p>
          <a:p>
            <a:pPr lvl="2"/>
            <a:r>
              <a:rPr lang="en-US" dirty="0"/>
              <a:t>2. God removed man from the “tree of life” — immunity to death.</a:t>
            </a:r>
          </a:p>
          <a:p>
            <a:pPr lvl="2"/>
            <a:r>
              <a:rPr lang="en-US" dirty="0"/>
              <a:t>a. Without this immunity the body deteriorates — disease and pain.</a:t>
            </a:r>
          </a:p>
          <a:p>
            <a:pPr lvl="2"/>
            <a:r>
              <a:rPr lang="en-US" dirty="0"/>
              <a:t>b. Without this protection “nature” can be agent of death and destruction— accidents, etc.</a:t>
            </a:r>
          </a:p>
          <a:p>
            <a:pPr lvl="1"/>
            <a:r>
              <a:rPr lang="en-US" dirty="0"/>
              <a:t>C. No one is immune to this curse (Eccl. 9:2,3; 1 Cor. 15:22; Heb. 9:27).</a:t>
            </a:r>
          </a:p>
          <a:p>
            <a:pPr lvl="1"/>
            <a:endParaRPr lang="en-US" dirty="0"/>
          </a:p>
          <a:p>
            <a:r>
              <a:rPr lang="en-US" b="1" dirty="0"/>
              <a:t>II. We Must Give the Devil His Dues.</a:t>
            </a:r>
          </a:p>
          <a:p>
            <a:pPr lvl="1"/>
            <a:r>
              <a:rPr lang="en-US" dirty="0"/>
              <a:t>A. Saying “it is the Lord’s will” does not fully explain a tragedy.</a:t>
            </a:r>
          </a:p>
          <a:p>
            <a:pPr lvl="2"/>
            <a:r>
              <a:rPr lang="en-US" dirty="0"/>
              <a:t>1. Everything — even sin— is the “Lord’s will” in that He permits it to happen.</a:t>
            </a:r>
          </a:p>
          <a:p>
            <a:pPr lvl="2"/>
            <a:r>
              <a:rPr lang="en-US" dirty="0"/>
              <a:t>2. Not everything is Lord’s will in that he desires or causes it to happen.</a:t>
            </a:r>
          </a:p>
          <a:p>
            <a:pPr lvl="1"/>
            <a:r>
              <a:rPr lang="en-US" dirty="0"/>
              <a:t>B. We must recognize Satan’s role in both moral and physical evil in world.</a:t>
            </a:r>
          </a:p>
          <a:p>
            <a:pPr lvl="2"/>
            <a:r>
              <a:rPr lang="en-US" dirty="0"/>
              <a:t>1. Satan is source of sin and its consequences. (Gen. 3:5, 22; cf. John 8:44; 1 John 3:8).</a:t>
            </a:r>
          </a:p>
          <a:p>
            <a:pPr lvl="2"/>
            <a:r>
              <a:rPr lang="en-US" dirty="0"/>
              <a:t>2. Satan was the source of Job’s troubles.</a:t>
            </a:r>
          </a:p>
          <a:p>
            <a:pPr lvl="2"/>
            <a:r>
              <a:rPr lang="en-US" dirty="0"/>
              <a:t>3. Satan was source of Paul’s thorn. (2 Cor. 12:7).</a:t>
            </a:r>
          </a:p>
          <a:p>
            <a:pPr lvl="2"/>
            <a:r>
              <a:rPr lang="en-US" dirty="0"/>
              <a:t>4. Satan hindered Paul from going to Thessalonica (2 Thess.2:18).</a:t>
            </a:r>
          </a:p>
          <a:p>
            <a:pPr lvl="2"/>
            <a:r>
              <a:rPr lang="en-US" dirty="0"/>
              <a:t>5. Satan was source of woman’s infirmity (Luke 13:16).</a:t>
            </a:r>
          </a:p>
          <a:p>
            <a:pPr lvl="2"/>
            <a:endParaRPr lang="en-US" dirty="0"/>
          </a:p>
          <a:p>
            <a:r>
              <a:rPr lang="en-US" b="1" dirty="0"/>
              <a:t>III. We Are Limited in Our Vision.</a:t>
            </a:r>
          </a:p>
          <a:p>
            <a:pPr lvl="1"/>
            <a:r>
              <a:rPr lang="en-US" dirty="0"/>
              <a:t>A. Only God can see from beginning to end. (Ecc. 3:11).</a:t>
            </a:r>
          </a:p>
          <a:p>
            <a:pPr lvl="1"/>
            <a:r>
              <a:rPr lang="en-US" dirty="0"/>
              <a:t>B. Today’s trouble may be tomorrow’s blessing — but cannot see it today.</a:t>
            </a:r>
          </a:p>
          <a:p>
            <a:pPr lvl="2"/>
            <a:r>
              <a:rPr lang="fr-FR" dirty="0"/>
              <a:t>1. Joseph’s troubles (Gen. 45:8).</a:t>
            </a:r>
          </a:p>
          <a:p>
            <a:pPr lvl="2"/>
            <a:r>
              <a:rPr lang="fr-FR" dirty="0"/>
              <a:t>2. Paul’s troubles (Phil. 1:12-14).</a:t>
            </a:r>
          </a:p>
          <a:p>
            <a:pPr lvl="2"/>
            <a:r>
              <a:rPr lang="en-US" dirty="0"/>
              <a:t>3. Stephen’s death and persecution at Jerusalem (Acts 8:1-4).</a:t>
            </a:r>
          </a:p>
          <a:p>
            <a:pPr lvl="1"/>
            <a:r>
              <a:rPr lang="en-US" dirty="0"/>
              <a:t>C. “Worst thing that can happen” sometimes “best thing that could happen.”</a:t>
            </a:r>
          </a:p>
          <a:p>
            <a:pPr lvl="1"/>
            <a:endParaRPr lang="en-US" dirty="0"/>
          </a:p>
          <a:p>
            <a:r>
              <a:rPr lang="en-US" b="1" dirty="0"/>
              <a:t>IV. God Has the Final Word.</a:t>
            </a:r>
          </a:p>
          <a:p>
            <a:pPr lvl="1"/>
            <a:r>
              <a:rPr lang="en-US" dirty="0"/>
              <a:t>A. Ill: A child listens to father read story and laughs at villain’s behavior. Had already heard last page..</a:t>
            </a:r>
          </a:p>
          <a:p>
            <a:pPr lvl="1"/>
            <a:r>
              <a:rPr lang="en-US" dirty="0"/>
              <a:t>B. Would not be best for man to live in sinful world, immune from the effects of sin (cf. Jas. 1:2-4, 12).</a:t>
            </a:r>
          </a:p>
          <a:p>
            <a:pPr lvl="1"/>
            <a:r>
              <a:rPr lang="en-US" dirty="0"/>
              <a:t>C. God will remove the redeemed from such a world in due time.</a:t>
            </a:r>
          </a:p>
          <a:p>
            <a:pPr lvl="2"/>
            <a:r>
              <a:rPr lang="en-US" dirty="0"/>
              <a:t>1. Will be no more pain, sorrow and death. (Rev. 21:4)</a:t>
            </a:r>
          </a:p>
          <a:p>
            <a:pPr lvl="2"/>
            <a:r>
              <a:rPr lang="en-US" dirty="0"/>
              <a:t>2. No more bad things for good people, no good things for bad people.</a:t>
            </a:r>
          </a:p>
          <a:p>
            <a:pPr lvl="2"/>
            <a:endParaRPr lang="en-US" dirty="0"/>
          </a:p>
          <a:p>
            <a:r>
              <a:rPr lang="en-US" dirty="0"/>
              <a:t>Conclusion:</a:t>
            </a:r>
          </a:p>
          <a:p>
            <a:r>
              <a:rPr lang="en-US" dirty="0"/>
              <a:t>1. God will not allow us to be tempted (or tried) beyond limits. (1 Cor. 10:13).</a:t>
            </a:r>
          </a:p>
          <a:p>
            <a:r>
              <a:rPr lang="en-US" dirty="0"/>
              <a:t>2. One day we can live in a place with be no bad things or bad people.</a:t>
            </a:r>
          </a:p>
          <a:p>
            <a:endParaRPr lang="en-US" dirty="0"/>
          </a:p>
          <a:p>
            <a:r>
              <a:rPr lang="en-US" dirty="0"/>
              <a:t>Another Sermon by </a:t>
            </a:r>
            <a:r>
              <a:rPr lang="en-US" b="1" dirty="0"/>
              <a:t>Edward O. Bragwell, Sr.</a:t>
            </a:r>
            <a:endParaRPr lang="en-US" dirty="0"/>
          </a:p>
        </p:txBody>
      </p:sp>
      <p:sp>
        <p:nvSpPr>
          <p:cNvPr id="4" name="Slide Number Placeholder 3"/>
          <p:cNvSpPr>
            <a:spLocks noGrp="1"/>
          </p:cNvSpPr>
          <p:nvPr>
            <p:ph type="sldNum" sz="quarter" idx="10"/>
          </p:nvPr>
        </p:nvSpPr>
        <p:spPr/>
        <p:txBody>
          <a:bodyPr/>
          <a:lstStyle/>
          <a:p>
            <a:fld id="{85D4EF20-26DB-4D53-86A5-58DCD48EF1AE}" type="slidenum">
              <a:rPr lang="en-US" smtClean="0"/>
              <a:pPr/>
              <a:t>80</a:t>
            </a:fld>
            <a:endParaRPr lang="en-US" dirty="0"/>
          </a:p>
        </p:txBody>
      </p:sp>
    </p:spTree>
    <p:extLst>
      <p:ext uri="{BB962C8B-B14F-4D97-AF65-F5344CB8AC3E}">
        <p14:creationId xmlns:p14="http://schemas.microsoft.com/office/powerpoint/2010/main" xmlns="" val="418132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Do Bad Things Happen to Good People?</a:t>
            </a:r>
          </a:p>
          <a:p>
            <a:r>
              <a:rPr lang="en-US" b="1" dirty="0"/>
              <a:t>Job 1:1, 8, 13-18</a:t>
            </a:r>
          </a:p>
          <a:p>
            <a:endParaRPr lang="en-US" b="1" dirty="0"/>
          </a:p>
          <a:p>
            <a:r>
              <a:rPr lang="en-US" dirty="0"/>
              <a:t>Introduction:</a:t>
            </a:r>
          </a:p>
          <a:p>
            <a:endParaRPr lang="en-US" dirty="0"/>
          </a:p>
          <a:p>
            <a:pPr marL="698830" lvl="1" indent="-232943">
              <a:buAutoNum type="alphaUcPeriod"/>
            </a:pPr>
            <a:r>
              <a:rPr lang="en-US" dirty="0"/>
              <a:t>Why do bad things happen to good people? A question pondered for ages.</a:t>
            </a:r>
          </a:p>
          <a:p>
            <a:pPr marL="698830" lvl="1" indent="-232943">
              <a:buAutoNum type="alphaUcPeriod"/>
            </a:pPr>
            <a:endParaRPr lang="en-US" dirty="0"/>
          </a:p>
          <a:p>
            <a:pPr lvl="1"/>
            <a:r>
              <a:rPr lang="en-US" dirty="0"/>
              <a:t>B. Conversely, why do good things happen to bad people? (Cf. Jer. 12:1)</a:t>
            </a:r>
          </a:p>
          <a:p>
            <a:pPr lvl="1"/>
            <a:endParaRPr lang="en-US" dirty="0"/>
          </a:p>
          <a:p>
            <a:pPr marL="465887" lvl="1" defTabSz="931774">
              <a:defRPr/>
            </a:pPr>
            <a:r>
              <a:rPr lang="en-US" b="0" i="0" u="none" strike="noStrike" baseline="0" dirty="0"/>
              <a:t>(Jer 12:1-2 NKJV)  Righteous </a:t>
            </a:r>
            <a:r>
              <a:rPr lang="en-US" b="0" i="1" u="none" strike="noStrike" baseline="0" dirty="0"/>
              <a:t>are </a:t>
            </a:r>
            <a:r>
              <a:rPr lang="en-US" b="0" i="0" u="none" strike="noStrike" baseline="0" dirty="0"/>
              <a:t>You, O LORD, when I plead with You; Yet let me talk with You about </a:t>
            </a:r>
            <a:r>
              <a:rPr lang="en-US" b="0" i="1" u="none" strike="noStrike" baseline="0" dirty="0"/>
              <a:t>Your </a:t>
            </a:r>
            <a:r>
              <a:rPr lang="en-US" b="0" i="0" u="none" strike="noStrike" baseline="0" dirty="0"/>
              <a:t>judgments. Why does the way of the wicked prosper? </a:t>
            </a:r>
            <a:r>
              <a:rPr lang="en-US" b="0" i="1" u="none" strike="noStrike" baseline="0" dirty="0"/>
              <a:t>Why </a:t>
            </a:r>
            <a:r>
              <a:rPr lang="en-US" b="0" i="0" u="none" strike="noStrike" baseline="0" dirty="0"/>
              <a:t>are those happy who deal so treacherously?</a:t>
            </a:r>
            <a:r>
              <a:rPr lang="en-US" b="0" i="1" u="none" strike="noStrike" baseline="0" dirty="0"/>
              <a:t> {2} </a:t>
            </a:r>
            <a:r>
              <a:rPr lang="en-US" b="0" i="0" u="none" strike="noStrike" baseline="0" dirty="0"/>
              <a:t>You have planted them, yes, they have taken root; They grow, yes, they bear fruit. You </a:t>
            </a:r>
            <a:r>
              <a:rPr lang="en-US" b="0" i="1" u="none" strike="noStrike" baseline="0" dirty="0"/>
              <a:t>are </a:t>
            </a:r>
            <a:r>
              <a:rPr lang="en-US" b="0" i="0" u="none" strike="noStrike" baseline="0" dirty="0"/>
              <a:t>near in their mouth But far from their mind.</a:t>
            </a:r>
          </a:p>
          <a:p>
            <a:pPr lvl="1"/>
            <a:endParaRPr lang="en-US" dirty="0"/>
          </a:p>
          <a:p>
            <a:pPr lvl="1"/>
            <a:r>
              <a:rPr lang="en-US" dirty="0"/>
              <a:t>C. Likely, no man can fully answer either question. Can understand much about it.</a:t>
            </a:r>
          </a:p>
          <a:p>
            <a:pPr lvl="1"/>
            <a:endParaRPr lang="en-US" dirty="0"/>
          </a:p>
          <a:p>
            <a:pPr lvl="1"/>
            <a:r>
              <a:rPr lang="en-US" dirty="0"/>
              <a:t>D. Several things to consider while groping with the problem:</a:t>
            </a:r>
          </a:p>
          <a:p>
            <a:endParaRPr lang="en-US" dirty="0"/>
          </a:p>
        </p:txBody>
      </p:sp>
      <p:sp>
        <p:nvSpPr>
          <p:cNvPr id="4" name="Slide Number Placeholder 3"/>
          <p:cNvSpPr>
            <a:spLocks noGrp="1"/>
          </p:cNvSpPr>
          <p:nvPr>
            <p:ph type="sldNum" sz="quarter" idx="10"/>
          </p:nvPr>
        </p:nvSpPr>
        <p:spPr/>
        <p:txBody>
          <a:bodyPr/>
          <a:lstStyle/>
          <a:p>
            <a:fld id="{85D4EF20-26DB-4D53-86A5-58DCD48EF1AE}" type="slidenum">
              <a:rPr lang="en-US" smtClean="0"/>
              <a:pPr/>
              <a:t>81</a:t>
            </a:fld>
            <a:endParaRPr lang="en-US" dirty="0"/>
          </a:p>
        </p:txBody>
      </p:sp>
    </p:spTree>
    <p:extLst>
      <p:ext uri="{BB962C8B-B14F-4D97-AF65-F5344CB8AC3E}">
        <p14:creationId xmlns:p14="http://schemas.microsoft.com/office/powerpoint/2010/main" xmlns="" val="418132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AutoNum type="romanUcPeriod"/>
            </a:pPr>
            <a:r>
              <a:rPr lang="en-US" b="1" dirty="0"/>
              <a:t>We Live in a World Cursed by Sin.</a:t>
            </a:r>
          </a:p>
          <a:p>
            <a:endParaRPr lang="en-US" b="1" dirty="0"/>
          </a:p>
          <a:p>
            <a:r>
              <a:rPr lang="en-US" b="1" dirty="0"/>
              <a:t>[adv]</a:t>
            </a:r>
          </a:p>
          <a:p>
            <a:r>
              <a:rPr lang="en-US" dirty="0"/>
              <a:t>    A. In the beginning everything was good - including man</a:t>
            </a:r>
          </a:p>
          <a:p>
            <a:pPr marL="232943" indent="-232943">
              <a:buAutoNum type="alphaUcPeriod"/>
            </a:pPr>
            <a:endParaRPr lang="en-US" dirty="0"/>
          </a:p>
          <a:p>
            <a:pPr defTabSz="931774">
              <a:defRPr/>
            </a:pPr>
            <a:r>
              <a:rPr lang="en-US" b="0" i="0" u="none" strike="noStrike" baseline="0" dirty="0"/>
              <a:t>(Gen 1:31 NKJV)  Then God saw everything that He had made, and indeed </a:t>
            </a:r>
            <a:r>
              <a:rPr lang="en-US" b="0" i="1" u="none" strike="noStrike" baseline="0" dirty="0"/>
              <a:t>it was </a:t>
            </a:r>
            <a:r>
              <a:rPr lang="en-US" b="0" i="0" u="none" strike="noStrike" baseline="0" dirty="0"/>
              <a:t>very good. So the evening and the morning were the sixth day.</a:t>
            </a:r>
          </a:p>
          <a:p>
            <a:pPr defTabSz="931774">
              <a:defRPr/>
            </a:pPr>
            <a:endParaRPr lang="en-US" b="0" i="0" u="none" strike="noStrike" baseline="0" dirty="0"/>
          </a:p>
          <a:p>
            <a:pPr defTabSz="931774">
              <a:defRPr/>
            </a:pPr>
            <a:r>
              <a:rPr lang="en-US" b="0" i="0" u="none" strike="noStrike" baseline="0" dirty="0"/>
              <a:t>(Eccl 7:29 NKJV)  Truly, this only I have found: That God made man upright, But they have sought out many schemes."</a:t>
            </a:r>
          </a:p>
          <a:p>
            <a:pPr marL="931774" lvl="2" defTabSz="931774">
              <a:defRPr/>
            </a:pPr>
            <a:endParaRPr lang="en-US" b="0" i="0" u="none" strike="noStrike" baseline="0" dirty="0"/>
          </a:p>
          <a:p>
            <a:pPr defTabSz="931774">
              <a:defRPr/>
            </a:pPr>
            <a:r>
              <a:rPr lang="en-US" b="0" i="0" u="none" strike="noStrike" baseline="0" dirty="0"/>
              <a:t>[adv]</a:t>
            </a:r>
          </a:p>
          <a:p>
            <a:pPr defTabSz="931774">
              <a:defRPr/>
            </a:pPr>
            <a:endParaRPr lang="en-US" dirty="0"/>
          </a:p>
          <a:p>
            <a:pPr defTabSz="931774">
              <a:defRPr/>
            </a:pPr>
            <a:r>
              <a:rPr lang="en-US" dirty="0"/>
              <a:t>    B. Sin brought a curse upon man and the world. (Gen. 3:16-24)</a:t>
            </a:r>
          </a:p>
          <a:p>
            <a:pPr defTabSz="931774">
              <a:defRPr/>
            </a:pPr>
            <a:endParaRPr lang="en-US" dirty="0"/>
          </a:p>
          <a:p>
            <a:pPr defTabSz="931774">
              <a:defRPr/>
            </a:pPr>
            <a:r>
              <a:rPr lang="en-US" dirty="0"/>
              <a:t>        1. Pain, suffering, and sorrow a part of dying process of man.</a:t>
            </a:r>
          </a:p>
          <a:p>
            <a:pPr lvl="0"/>
            <a:endParaRPr lang="en-US" dirty="0"/>
          </a:p>
          <a:p>
            <a:pPr lvl="0"/>
            <a:r>
              <a:rPr lang="en-US" dirty="0"/>
              <a:t>        2. God removed man from the “tree of life” — immunity to death.</a:t>
            </a:r>
          </a:p>
          <a:p>
            <a:pPr lvl="2"/>
            <a:endParaRPr lang="en-US" dirty="0"/>
          </a:p>
          <a:p>
            <a:r>
              <a:rPr lang="en-US" dirty="0"/>
              <a:t>            a. Without this immunity the body deteriorates — disease and pain.</a:t>
            </a:r>
          </a:p>
          <a:p>
            <a:pPr marL="232943" indent="-232943">
              <a:buAutoNum type="alphaLcPeriod"/>
            </a:pPr>
            <a:endParaRPr lang="en-US" dirty="0"/>
          </a:p>
          <a:p>
            <a:pPr lvl="0"/>
            <a:r>
              <a:rPr lang="en-US" dirty="0"/>
              <a:t>            b. Without this protection “nature” can be agent of death and destruction— accidents, etc.</a:t>
            </a:r>
          </a:p>
          <a:p>
            <a:pPr lvl="0"/>
            <a:endParaRPr lang="en-US" dirty="0"/>
          </a:p>
          <a:p>
            <a:pPr lvl="0"/>
            <a:r>
              <a:rPr lang="en-US" b="0" i="0" u="none" strike="noStrike" kern="1200" baseline="0" dirty="0">
                <a:solidFill>
                  <a:schemeClr val="tx1"/>
                </a:solidFill>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85D4EF20-26DB-4D53-86A5-58DCD48EF1AE}" type="slidenum">
              <a:rPr lang="en-US" smtClean="0"/>
              <a:pPr/>
              <a:t>82</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 No one is immune to this curse:</a:t>
            </a:r>
          </a:p>
          <a:p>
            <a:pPr lvl="1"/>
            <a:endParaRPr lang="en-US" dirty="0"/>
          </a:p>
          <a:p>
            <a:pPr marL="465887" lvl="1" defTabSz="931774">
              <a:defRPr/>
            </a:pPr>
            <a:r>
              <a:rPr lang="en-US" b="0" i="0" u="none" strike="noStrike" baseline="0" dirty="0"/>
              <a:t>(Eccl 9:2-3 NKJV)  All things </a:t>
            </a:r>
            <a:r>
              <a:rPr lang="en-US" b="0" i="1" u="none" strike="noStrike" baseline="0" dirty="0"/>
              <a:t>come </a:t>
            </a:r>
            <a:r>
              <a:rPr lang="en-US" b="0" i="0" u="none" strike="noStrike" baseline="0" dirty="0"/>
              <a:t>alike to all: One event </a:t>
            </a:r>
            <a:r>
              <a:rPr lang="en-US" b="0" i="1" u="none" strike="noStrike" baseline="0" dirty="0"/>
              <a:t>happens </a:t>
            </a:r>
            <a:r>
              <a:rPr lang="en-US" b="0" i="0" u="none" strike="noStrike" baseline="0" dirty="0"/>
              <a:t>to the righteous and the wicked; To the good, the clean, and the unclean; To him who sacrifices and him who does not sacrifice. As is the good, so </a:t>
            </a:r>
            <a:r>
              <a:rPr lang="en-US" b="0" i="1" u="none" strike="noStrike" baseline="0" dirty="0"/>
              <a:t>is </a:t>
            </a:r>
            <a:r>
              <a:rPr lang="en-US" b="0" i="0" u="none" strike="noStrike" baseline="0" dirty="0"/>
              <a:t>the sinner; He who takes an oath as </a:t>
            </a:r>
            <a:r>
              <a:rPr lang="en-US" b="0" i="1" u="none" strike="noStrike" baseline="0" dirty="0"/>
              <a:t>he </a:t>
            </a:r>
            <a:r>
              <a:rPr lang="en-US" b="0" i="0" u="none" strike="noStrike" baseline="0" dirty="0"/>
              <a:t>who fears an oath.</a:t>
            </a:r>
            <a:r>
              <a:rPr lang="en-US" b="0" i="1" u="none" strike="noStrike" baseline="0" dirty="0"/>
              <a:t> {3} </a:t>
            </a:r>
            <a:r>
              <a:rPr lang="en-US" b="0" i="0" u="none" strike="noStrike" baseline="0" dirty="0"/>
              <a:t>This </a:t>
            </a:r>
            <a:r>
              <a:rPr lang="en-US" b="0" i="1" u="none" strike="noStrike" baseline="0" dirty="0"/>
              <a:t>is </a:t>
            </a:r>
            <a:r>
              <a:rPr lang="en-US" b="0" i="0" u="none" strike="noStrike" baseline="0" dirty="0"/>
              <a:t>an evil in all that is done under the sun: that one thing </a:t>
            </a:r>
            <a:r>
              <a:rPr lang="en-US" b="0" i="1" u="none" strike="noStrike" baseline="0" dirty="0"/>
              <a:t>happens </a:t>
            </a:r>
            <a:r>
              <a:rPr lang="en-US" b="0" i="0" u="none" strike="noStrike" baseline="0" dirty="0"/>
              <a:t>to all. Truly the hearts of the sons of men are full of evil; madness </a:t>
            </a:r>
            <a:r>
              <a:rPr lang="en-US" b="0" i="1" u="none" strike="noStrike" baseline="0" dirty="0"/>
              <a:t>is </a:t>
            </a:r>
            <a:r>
              <a:rPr lang="en-US" b="0" i="0" u="none" strike="noStrike" baseline="0" dirty="0"/>
              <a:t>in their hearts while they live, and after that </a:t>
            </a:r>
            <a:r>
              <a:rPr lang="en-US" b="0" i="1" u="none" strike="noStrike" baseline="0" dirty="0"/>
              <a:t>they go </a:t>
            </a:r>
            <a:r>
              <a:rPr lang="en-US" b="0" i="0" u="none" strike="noStrike" baseline="0" dirty="0"/>
              <a:t>to the dead.</a:t>
            </a:r>
          </a:p>
          <a:p>
            <a:pPr lvl="1"/>
            <a:endParaRPr lang="en-US" dirty="0"/>
          </a:p>
          <a:p>
            <a:pPr lvl="1"/>
            <a:r>
              <a:rPr lang="en-US" dirty="0"/>
              <a:t>1 Cor. 15:22  </a:t>
            </a:r>
            <a:r>
              <a:rPr lang="en-US" b="0" i="0" u="none" strike="noStrike" baseline="0" dirty="0"/>
              <a:t>For as in Adam all die…</a:t>
            </a:r>
            <a:endParaRPr lang="en-US" dirty="0"/>
          </a:p>
          <a:p>
            <a:pPr lvl="1"/>
            <a:endParaRPr lang="en-US" dirty="0"/>
          </a:p>
          <a:p>
            <a:pPr lvl="1"/>
            <a:r>
              <a:rPr lang="en-US" dirty="0"/>
              <a:t>Heb. 9:27 “It is appointed for man to die once…”</a:t>
            </a:r>
          </a:p>
          <a:p>
            <a:pPr lvl="1"/>
            <a:endParaRPr lang="en-US" dirty="0"/>
          </a:p>
          <a:p>
            <a:pPr lvl="0"/>
            <a:r>
              <a:rPr lang="en-US" b="0" i="0" u="none" strike="noStrike" kern="1200" baseline="0" dirty="0">
                <a:solidFill>
                  <a:schemeClr val="tx1"/>
                </a:solidFill>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85D4EF20-26DB-4D53-86A5-58DCD48EF1AE}" type="slidenum">
              <a:rPr lang="en-US" smtClean="0"/>
              <a:pPr/>
              <a:t>83</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We Must Give the Devil His Dues.</a:t>
            </a:r>
          </a:p>
          <a:p>
            <a:endParaRPr lang="en-US" b="1" dirty="0"/>
          </a:p>
          <a:p>
            <a:r>
              <a:rPr lang="en-US" b="1" dirty="0"/>
              <a:t>[adv]</a:t>
            </a:r>
          </a:p>
          <a:p>
            <a:pPr marL="232943" indent="-232943">
              <a:buAutoNum type="alphaUcPeriod"/>
            </a:pPr>
            <a:r>
              <a:rPr lang="en-US" dirty="0"/>
              <a:t>Saying “it is the Lord’s will” does not fully explain a tragedy.</a:t>
            </a:r>
          </a:p>
          <a:p>
            <a:pPr marL="232943" indent="-232943">
              <a:buAutoNum type="alphaUcPeriod"/>
            </a:pPr>
            <a:endParaRPr lang="en-US" dirty="0"/>
          </a:p>
          <a:p>
            <a:r>
              <a:rPr lang="en-US" dirty="0"/>
              <a:t>    1.Everything — yes even sin— is under</a:t>
            </a:r>
            <a:r>
              <a:rPr lang="en-US" baseline="0" dirty="0"/>
              <a:t> the LORD’s eye,</a:t>
            </a:r>
            <a:r>
              <a:rPr lang="en-US" dirty="0"/>
              <a:t> in that He permits sin</a:t>
            </a:r>
            <a:r>
              <a:rPr lang="en-US" baseline="0" dirty="0"/>
              <a:t> for now</a:t>
            </a:r>
            <a:r>
              <a:rPr lang="en-US" dirty="0"/>
              <a:t> to happen.</a:t>
            </a:r>
          </a:p>
          <a:p>
            <a:pPr marL="232943" indent="-232943">
              <a:buAutoNum type="alphaUcPeriod"/>
            </a:pPr>
            <a:endParaRPr lang="en-US" dirty="0"/>
          </a:p>
          <a:p>
            <a:pPr lvl="0"/>
            <a:r>
              <a:rPr lang="en-US" dirty="0"/>
              <a:t>    2. Not everything is the Lord’s will in that he desires or causes it to happen.</a:t>
            </a:r>
          </a:p>
          <a:p>
            <a:pPr lvl="1"/>
            <a:endParaRPr lang="en-US" dirty="0"/>
          </a:p>
          <a:p>
            <a:pPr lvl="0"/>
            <a:r>
              <a:rPr lang="en-US" dirty="0"/>
              <a:t>B. We must recognize Satan’s role in both a moral and physical evil in world.</a:t>
            </a:r>
          </a:p>
          <a:p>
            <a:pPr lvl="0"/>
            <a:endParaRPr lang="en-US" dirty="0"/>
          </a:p>
          <a:p>
            <a:pPr lvl="0"/>
            <a:endParaRPr lang="en-US" dirty="0"/>
          </a:p>
          <a:p>
            <a:pPr lvl="0"/>
            <a:r>
              <a:rPr lang="en-US" sz="1200" b="1" i="0" u="none" strike="noStrike" kern="1200" baseline="30000" dirty="0">
                <a:solidFill>
                  <a:schemeClr val="tx1"/>
                </a:solidFill>
                <a:latin typeface="+mn-lt"/>
                <a:ea typeface="+mn-ea"/>
                <a:cs typeface="+mn-cs"/>
              </a:rPr>
              <a:t> 13 </a:t>
            </a:r>
            <a:r>
              <a:rPr lang="en-US" sz="1200" b="0" i="0" u="none" strike="noStrike" kern="1200" baseline="0" dirty="0">
                <a:solidFill>
                  <a:schemeClr val="tx1"/>
                </a:solidFill>
                <a:latin typeface="+mn-lt"/>
                <a:ea typeface="+mn-ea"/>
                <a:cs typeface="+mn-cs"/>
              </a:rPr>
              <a:t>Let no one say when he is tempted, “</a:t>
            </a:r>
            <a:r>
              <a:rPr lang="en-US" sz="1200" b="0" i="1" u="none" strike="noStrike" kern="1200" baseline="30000" dirty="0">
                <a:solidFill>
                  <a:schemeClr val="tx1"/>
                </a:solidFill>
                <a:latin typeface="+mn-lt"/>
                <a:ea typeface="+mn-ea"/>
                <a:cs typeface="+mn-cs"/>
                <a:hlinkClick r:id="rId3"/>
              </a:rPr>
              <a:t> * </a:t>
            </a:r>
            <a:r>
              <a:rPr lang="en-US" sz="1200" b="0" i="0" u="none" strike="noStrike" kern="1200" baseline="0" dirty="0">
                <a:solidFill>
                  <a:schemeClr val="tx1"/>
                </a:solidFill>
                <a:latin typeface="+mn-lt"/>
                <a:ea typeface="+mn-ea"/>
                <a:cs typeface="+mn-cs"/>
                <a:hlinkClick r:id="rId3"/>
              </a:rPr>
              <a:t>I am being tempted </a:t>
            </a:r>
            <a:r>
              <a:rPr lang="en-US" sz="1200" b="0" i="1" u="none" strike="noStrike" kern="1200" baseline="30000" dirty="0">
                <a:solidFill>
                  <a:schemeClr val="tx1"/>
                </a:solidFill>
                <a:latin typeface="+mn-lt"/>
                <a:ea typeface="+mn-ea"/>
                <a:cs typeface="+mn-cs"/>
                <a:hlinkClick r:id="rId4"/>
              </a:rPr>
              <a:t>14 </a:t>
            </a:r>
            <a:r>
              <a:rPr lang="en-US" sz="1200" b="0" i="0" u="none" strike="noStrike" kern="1200" baseline="0" dirty="0">
                <a:solidFill>
                  <a:schemeClr val="tx1"/>
                </a:solidFill>
                <a:latin typeface="+mn-lt"/>
                <a:ea typeface="+mn-ea"/>
                <a:cs typeface="+mn-cs"/>
                <a:hlinkClick r:id="rId4"/>
              </a:rPr>
              <a:t>by God”; for God cannot be tempted </a:t>
            </a:r>
            <a:r>
              <a:rPr lang="en-US" sz="1200" b="0" i="1" u="none" strike="noStrike" kern="1200" baseline="30000" dirty="0">
                <a:solidFill>
                  <a:schemeClr val="tx1"/>
                </a:solidFill>
                <a:latin typeface="+mn-lt"/>
                <a:ea typeface="+mn-ea"/>
                <a:cs typeface="+mn-cs"/>
                <a:hlinkClick r:id="rId5"/>
              </a:rPr>
              <a:t>15 </a:t>
            </a:r>
            <a:r>
              <a:rPr lang="en-US" sz="1200" b="0" i="0" u="none" strike="noStrike" kern="1200" baseline="0" dirty="0">
                <a:solidFill>
                  <a:schemeClr val="tx1"/>
                </a:solidFill>
                <a:latin typeface="+mn-lt"/>
                <a:ea typeface="+mn-ea"/>
                <a:cs typeface="+mn-cs"/>
                <a:hlinkClick r:id="rId5"/>
              </a:rPr>
              <a:t>by evil, and He Himself does not tempt anyone.</a:t>
            </a:r>
            <a:r>
              <a:rPr lang="en-US" sz="1200" b="1" i="0" u="none" strike="noStrike" kern="1200" baseline="30000" dirty="0">
                <a:solidFill>
                  <a:schemeClr val="tx1"/>
                </a:solidFill>
                <a:latin typeface="+mn-lt"/>
                <a:ea typeface="+mn-ea"/>
                <a:cs typeface="+mn-cs"/>
                <a:hlinkClick r:id="rId5"/>
              </a:rPr>
              <a:t> 14 </a:t>
            </a:r>
            <a:r>
              <a:rPr lang="en-US" sz="1200" b="0" i="0" u="none" strike="noStrike" kern="1200" baseline="0" dirty="0">
                <a:solidFill>
                  <a:schemeClr val="tx1"/>
                </a:solidFill>
                <a:latin typeface="+mn-lt"/>
                <a:ea typeface="+mn-ea"/>
                <a:cs typeface="+mn-cs"/>
                <a:hlinkClick r:id="rId5"/>
              </a:rPr>
              <a:t>But each one is tempted when he is carried away and enticed by his own lust.</a:t>
            </a:r>
            <a:r>
              <a:rPr lang="en-US" sz="1200" b="1" i="0" u="none" strike="noStrike" kern="1200" baseline="30000" dirty="0">
                <a:solidFill>
                  <a:schemeClr val="tx1"/>
                </a:solidFill>
                <a:latin typeface="+mn-lt"/>
                <a:ea typeface="+mn-ea"/>
                <a:cs typeface="+mn-cs"/>
                <a:hlinkClick r:id="rId5"/>
              </a:rPr>
              <a:t> 15 </a:t>
            </a:r>
            <a:r>
              <a:rPr lang="en-US" sz="1200" b="0" i="0" u="none" strike="noStrike" kern="1200" baseline="0" dirty="0">
                <a:solidFill>
                  <a:schemeClr val="tx1"/>
                </a:solidFill>
                <a:latin typeface="+mn-lt"/>
                <a:ea typeface="+mn-ea"/>
                <a:cs typeface="+mn-cs"/>
                <a:hlinkClick r:id="rId5"/>
              </a:rPr>
              <a:t>Then </a:t>
            </a:r>
            <a:r>
              <a:rPr lang="en-US" sz="1200" b="0" i="1" u="none" strike="noStrike" kern="1200" baseline="30000" dirty="0">
                <a:solidFill>
                  <a:schemeClr val="tx1"/>
                </a:solidFill>
                <a:latin typeface="+mn-lt"/>
                <a:ea typeface="+mn-ea"/>
                <a:cs typeface="+mn-cs"/>
                <a:hlinkClick r:id="rId6"/>
              </a:rPr>
              <a:t> * </a:t>
            </a:r>
            <a:r>
              <a:rPr lang="en-US" sz="1200" b="0" i="0" u="none" strike="noStrike" kern="1200" baseline="0" dirty="0">
                <a:solidFill>
                  <a:schemeClr val="tx1"/>
                </a:solidFill>
                <a:latin typeface="+mn-lt"/>
                <a:ea typeface="+mn-ea"/>
                <a:cs typeface="+mn-cs"/>
                <a:hlinkClick r:id="rId6"/>
              </a:rPr>
              <a:t>when lust has conceived, it gives birth to sin; and when </a:t>
            </a:r>
            <a:r>
              <a:rPr lang="en-US" sz="1200" b="0" i="1" u="none" strike="noStrike" kern="1200" baseline="30000" dirty="0">
                <a:solidFill>
                  <a:schemeClr val="tx1"/>
                </a:solidFill>
                <a:latin typeface="+mn-lt"/>
                <a:ea typeface="+mn-ea"/>
                <a:cs typeface="+mn-cs"/>
                <a:hlinkClick r:id="rId7"/>
              </a:rPr>
              <a:t> * </a:t>
            </a:r>
            <a:r>
              <a:rPr lang="en-US" sz="1200" b="0" i="0" u="none" strike="noStrike" kern="1200" baseline="0" dirty="0">
                <a:solidFill>
                  <a:schemeClr val="tx1"/>
                </a:solidFill>
                <a:latin typeface="+mn-lt"/>
                <a:ea typeface="+mn-ea"/>
                <a:cs typeface="+mn-cs"/>
                <a:hlinkClick r:id="rId7"/>
              </a:rPr>
              <a:t>sin </a:t>
            </a:r>
            <a:r>
              <a:rPr lang="en-US" sz="1200" b="0" i="1" u="none" strike="noStrike" kern="1200" baseline="30000" dirty="0">
                <a:solidFill>
                  <a:schemeClr val="tx1"/>
                </a:solidFill>
                <a:latin typeface="+mn-lt"/>
                <a:ea typeface="+mn-ea"/>
                <a:cs typeface="+mn-cs"/>
                <a:hlinkClick r:id="rId8"/>
              </a:rPr>
              <a:t>16 </a:t>
            </a:r>
            <a:r>
              <a:rPr lang="en-US" sz="1200" b="0" i="0" u="none" strike="noStrike" kern="1200" baseline="0" dirty="0">
                <a:solidFill>
                  <a:schemeClr val="tx1"/>
                </a:solidFill>
                <a:latin typeface="+mn-lt"/>
                <a:ea typeface="+mn-ea"/>
                <a:cs typeface="+mn-cs"/>
                <a:hlinkClick r:id="rId8"/>
              </a:rPr>
              <a:t>is accomplished, it brings forth death.</a:t>
            </a:r>
            <a:r>
              <a:rPr lang="en-US" sz="1200" b="1" i="0" u="none" strike="noStrike" kern="1200" baseline="30000" dirty="0">
                <a:solidFill>
                  <a:schemeClr val="tx1"/>
                </a:solidFill>
                <a:latin typeface="+mn-lt"/>
                <a:ea typeface="+mn-ea"/>
                <a:cs typeface="+mn-cs"/>
                <a:hlinkClick r:id="rId8"/>
              </a:rPr>
              <a:t> 16 </a:t>
            </a:r>
            <a:r>
              <a:rPr lang="en-US" sz="1200" b="0" i="1" u="none" strike="noStrike" kern="1200" baseline="30000" dirty="0">
                <a:solidFill>
                  <a:schemeClr val="tx1"/>
                </a:solidFill>
                <a:latin typeface="+mn-lt"/>
                <a:ea typeface="+mn-ea"/>
                <a:cs typeface="+mn-cs"/>
                <a:hlinkClick r:id="rId9"/>
              </a:rPr>
              <a:t> * </a:t>
            </a:r>
            <a:r>
              <a:rPr lang="en-US" sz="1200" b="0" i="0" u="none" strike="noStrike" kern="1200" baseline="0" dirty="0">
                <a:solidFill>
                  <a:schemeClr val="tx1"/>
                </a:solidFill>
                <a:latin typeface="+mn-lt"/>
                <a:ea typeface="+mn-ea"/>
                <a:cs typeface="+mn-cs"/>
                <a:hlinkClick r:id="rId9"/>
              </a:rPr>
              <a:t>Do not be </a:t>
            </a:r>
            <a:r>
              <a:rPr lang="en-US" sz="1200" b="0" i="1" u="none" strike="noStrike" kern="1200" baseline="30000" dirty="0">
                <a:solidFill>
                  <a:schemeClr val="tx1"/>
                </a:solidFill>
                <a:latin typeface="+mn-lt"/>
                <a:ea typeface="+mn-ea"/>
                <a:cs typeface="+mn-cs"/>
                <a:hlinkClick r:id="rId10"/>
              </a:rPr>
              <a:t>17 </a:t>
            </a:r>
            <a:r>
              <a:rPr lang="en-US" sz="1200" b="0" i="0" u="none" strike="noStrike" kern="1200" baseline="0" dirty="0">
                <a:solidFill>
                  <a:schemeClr val="tx1"/>
                </a:solidFill>
                <a:latin typeface="+mn-lt"/>
                <a:ea typeface="+mn-ea"/>
                <a:cs typeface="+mn-cs"/>
                <a:hlinkClick r:id="rId10"/>
              </a:rPr>
              <a:t>deceived, </a:t>
            </a:r>
            <a:r>
              <a:rPr lang="en-US" sz="1200" b="0" i="1" u="none" strike="noStrike" kern="1200" baseline="30000" dirty="0">
                <a:solidFill>
                  <a:schemeClr val="tx1"/>
                </a:solidFill>
                <a:latin typeface="+mn-lt"/>
                <a:ea typeface="+mn-ea"/>
                <a:cs typeface="+mn-cs"/>
                <a:hlinkClick r:id="rId11"/>
              </a:rPr>
              <a:t> * </a:t>
            </a:r>
            <a:r>
              <a:rPr lang="en-US" sz="1200" b="0" i="0" u="none" strike="noStrike" kern="1200" baseline="0" dirty="0">
                <a:solidFill>
                  <a:schemeClr val="tx1"/>
                </a:solidFill>
                <a:latin typeface="+mn-lt"/>
                <a:ea typeface="+mn-ea"/>
                <a:cs typeface="+mn-cs"/>
                <a:hlinkClick r:id="rId11"/>
              </a:rPr>
              <a:t>my beloved brethren.</a:t>
            </a:r>
            <a:r>
              <a:rPr lang="en-US" sz="1200" b="1" i="0" u="none" strike="noStrike" kern="1200" baseline="30000" dirty="0">
                <a:solidFill>
                  <a:schemeClr val="tx1"/>
                </a:solidFill>
                <a:latin typeface="+mn-lt"/>
                <a:ea typeface="+mn-ea"/>
                <a:cs typeface="+mn-cs"/>
                <a:hlinkClick r:id="rId11"/>
              </a:rPr>
              <a:t> 17 </a:t>
            </a:r>
            <a:r>
              <a:rPr lang="en-US" sz="1200" b="0" i="0" u="none" strike="noStrike" kern="1200" baseline="0" dirty="0">
                <a:solidFill>
                  <a:schemeClr val="tx1"/>
                </a:solidFill>
                <a:latin typeface="+mn-lt"/>
                <a:ea typeface="+mn-ea"/>
                <a:cs typeface="+mn-cs"/>
                <a:hlinkClick r:id="rId11"/>
              </a:rPr>
              <a:t>Every good thing given and every perfect gift is </a:t>
            </a:r>
            <a:r>
              <a:rPr lang="en-US" sz="1200" b="0" i="1" u="none" strike="noStrike" kern="1200" baseline="30000" dirty="0">
                <a:solidFill>
                  <a:schemeClr val="tx1"/>
                </a:solidFill>
                <a:latin typeface="+mn-lt"/>
                <a:ea typeface="+mn-ea"/>
                <a:cs typeface="+mn-cs"/>
                <a:hlinkClick r:id="rId12"/>
              </a:rPr>
              <a:t> * </a:t>
            </a:r>
            <a:r>
              <a:rPr lang="en-US" sz="1200" b="0" i="0" u="none" strike="noStrike" kern="1200" baseline="0" dirty="0">
                <a:solidFill>
                  <a:schemeClr val="tx1"/>
                </a:solidFill>
                <a:latin typeface="+mn-lt"/>
                <a:ea typeface="+mn-ea"/>
                <a:cs typeface="+mn-cs"/>
                <a:hlinkClick r:id="rId12"/>
              </a:rPr>
              <a:t>from above, coming down from </a:t>
            </a:r>
            <a:r>
              <a:rPr lang="en-US" sz="1200" b="0" i="1" u="none" strike="noStrike" kern="1200" baseline="30000" dirty="0">
                <a:solidFill>
                  <a:schemeClr val="tx1"/>
                </a:solidFill>
                <a:latin typeface="+mn-lt"/>
                <a:ea typeface="+mn-ea"/>
                <a:cs typeface="+mn-cs"/>
                <a:hlinkClick r:id="rId13"/>
              </a:rPr>
              <a:t> * </a:t>
            </a:r>
            <a:r>
              <a:rPr lang="en-US" sz="1200" b="0" i="0" u="none" strike="noStrike" kern="1200" baseline="0" dirty="0">
                <a:solidFill>
                  <a:schemeClr val="tx1"/>
                </a:solidFill>
                <a:latin typeface="+mn-lt"/>
                <a:ea typeface="+mn-ea"/>
                <a:cs typeface="+mn-cs"/>
                <a:hlinkClick r:id="rId13"/>
              </a:rPr>
              <a:t>the Father of lights, </a:t>
            </a:r>
            <a:r>
              <a:rPr lang="en-US" sz="1200" b="0" i="1" u="none" strike="noStrike" kern="1200" baseline="30000" dirty="0">
                <a:solidFill>
                  <a:schemeClr val="tx1"/>
                </a:solidFill>
                <a:latin typeface="+mn-lt"/>
                <a:ea typeface="+mn-ea"/>
                <a:cs typeface="+mn-cs"/>
                <a:hlinkClick r:id="rId14"/>
              </a:rPr>
              <a:t> * </a:t>
            </a:r>
            <a:r>
              <a:rPr lang="en-US" sz="1200" b="0" i="0" u="none" strike="noStrike" kern="1200" baseline="0" dirty="0">
                <a:solidFill>
                  <a:schemeClr val="tx1"/>
                </a:solidFill>
                <a:latin typeface="+mn-lt"/>
                <a:ea typeface="+mn-ea"/>
                <a:cs typeface="+mn-cs"/>
                <a:hlinkClick r:id="rId14"/>
              </a:rPr>
              <a:t>with whom there is no variation or </a:t>
            </a:r>
            <a:r>
              <a:rPr lang="en-US" sz="1200" b="0" i="1" u="none" strike="noStrike" kern="1200" baseline="30000" dirty="0">
                <a:solidFill>
                  <a:schemeClr val="tx1"/>
                </a:solidFill>
                <a:latin typeface="+mn-lt"/>
                <a:ea typeface="+mn-ea"/>
                <a:cs typeface="+mn-cs"/>
                <a:hlinkClick r:id="rId15"/>
              </a:rPr>
              <a:t>18 </a:t>
            </a:r>
            <a:r>
              <a:rPr lang="en-US" sz="1200" b="0" i="0" u="none" strike="noStrike" kern="1200" baseline="0" dirty="0">
                <a:solidFill>
                  <a:schemeClr val="tx1"/>
                </a:solidFill>
                <a:latin typeface="+mn-lt"/>
                <a:ea typeface="+mn-ea"/>
                <a:cs typeface="+mn-cs"/>
                <a:hlinkClick r:id="rId15"/>
              </a:rPr>
              <a:t>shifting shadow.</a:t>
            </a:r>
            <a:endParaRPr lang="en-US" dirty="0"/>
          </a:p>
          <a:p>
            <a:pPr lvl="1"/>
            <a:endParaRPr lang="en-US" dirty="0"/>
          </a:p>
          <a:p>
            <a:pPr lvl="0"/>
            <a:r>
              <a:rPr lang="en-US" dirty="0"/>
              <a:t>[adv]</a:t>
            </a:r>
          </a:p>
        </p:txBody>
      </p:sp>
      <p:sp>
        <p:nvSpPr>
          <p:cNvPr id="4" name="Slide Number Placeholder 3"/>
          <p:cNvSpPr>
            <a:spLocks noGrp="1"/>
          </p:cNvSpPr>
          <p:nvPr>
            <p:ph type="sldNum" sz="quarter" idx="10"/>
          </p:nvPr>
        </p:nvSpPr>
        <p:spPr/>
        <p:txBody>
          <a:bodyPr/>
          <a:lstStyle/>
          <a:p>
            <a:fld id="{85D4EF20-26DB-4D53-86A5-58DCD48EF1AE}" type="slidenum">
              <a:rPr lang="en-US" smtClean="0"/>
              <a:pPr/>
              <a:t>84</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17" lvl="2" indent="-232943">
              <a:buAutoNum type="arabicPeriod"/>
            </a:pPr>
            <a:r>
              <a:rPr lang="en-US" dirty="0"/>
              <a:t>Satan is source of sin and its consequences. </a:t>
            </a:r>
          </a:p>
          <a:p>
            <a:pPr marL="1164717" lvl="2" indent="-232943">
              <a:buAutoNum type="arabicPeriod"/>
            </a:pPr>
            <a:endParaRPr lang="en-US" dirty="0"/>
          </a:p>
          <a:p>
            <a:pPr lvl="3"/>
            <a:r>
              <a:rPr lang="en-US" dirty="0"/>
              <a:t>Gen 3:4-5</a:t>
            </a:r>
          </a:p>
          <a:p>
            <a:pPr marL="228600" indent="-228600">
              <a:buAutoNum type="arabicParenBoth" startAt="4"/>
            </a:pPr>
            <a:r>
              <a:rPr lang="en-US" dirty="0"/>
              <a:t>Then the serpent said to the woman, "You will not surely die.</a:t>
            </a:r>
            <a:r>
              <a:rPr lang="en-US" baseline="0" dirty="0"/>
              <a:t> </a:t>
            </a:r>
            <a:r>
              <a:rPr lang="en-US" dirty="0"/>
              <a:t>For God knows that in the day you eat of it your eyes will be opened, and you will be like God, knowing good and evil.“     </a:t>
            </a:r>
          </a:p>
          <a:p>
            <a:pPr marL="228600" indent="-228600">
              <a:buAutoNum type="arabicParenBoth" startAt="4"/>
            </a:pPr>
            <a:endParaRPr lang="en-US" dirty="0"/>
          </a:p>
          <a:p>
            <a:pPr marL="228600" indent="-228600">
              <a:buAutoNum type="arabicParenBoth" startAt="4"/>
            </a:pPr>
            <a:r>
              <a:rPr lang="en-US" sz="1200" b="0" i="0" u="none" strike="noStrike" kern="1200" baseline="0" dirty="0">
                <a:solidFill>
                  <a:schemeClr val="tx1"/>
                </a:solidFill>
                <a:latin typeface="+mn-lt"/>
                <a:ea typeface="+mn-ea"/>
                <a:cs typeface="+mn-cs"/>
              </a:rPr>
              <a:t>In verses </a:t>
            </a:r>
            <a:r>
              <a:rPr lang="en-US" sz="1200" b="0" i="0" u="none" strike="noStrike" kern="1200" baseline="0" dirty="0">
                <a:solidFill>
                  <a:schemeClr val="tx1"/>
                </a:solidFill>
                <a:latin typeface="+mn-lt"/>
                <a:ea typeface="+mn-ea"/>
                <a:cs typeface="+mn-cs"/>
                <a:hlinkClick r:id="rId3"/>
              </a:rPr>
              <a:t>7-12, we are granted a glance behind the scenes of this world. Satan, though a fallen creature, still is permitted access to the presence of God. His casting down to earth, mentioned in </a:t>
            </a:r>
            <a:r>
              <a:rPr lang="en-US" sz="1200" b="0" i="0" u="none" strike="noStrike" kern="1200" baseline="0" dirty="0">
                <a:solidFill>
                  <a:schemeClr val="tx1"/>
                </a:solidFill>
                <a:latin typeface="+mn-lt"/>
                <a:ea typeface="+mn-ea"/>
                <a:cs typeface="+mn-cs"/>
                <a:hlinkClick r:id="rId4"/>
              </a:rPr>
              <a:t>Revelation 12, is still future. He is spoken of in that chapter as, "the accuser of our brethren," and that is just what we see him doing here: he does not change. He accused Job of self-seeking in his apparent piety: in other words, that he was in large measure a hypocrite — just what presently we shall find the three friends insinuating. He virtually challenged God to test him by some catastrophe, when Job's skin-deep piety would be broken through, and he would curse the God whom he professed to regard.</a:t>
            </a:r>
          </a:p>
          <a:p>
            <a:r>
              <a:rPr lang="en-US" sz="1200" b="0" i="0" u="none" strike="noStrike" kern="1200" baseline="0" dirty="0">
                <a:solidFill>
                  <a:schemeClr val="tx1"/>
                </a:solidFill>
                <a:latin typeface="+mn-lt"/>
                <a:ea typeface="+mn-ea"/>
                <a:cs typeface="+mn-cs"/>
              </a:rPr>
              <a:t>The Lord accepted Satan's challenge and permitted the adversary to act against all that he had, but not against himself. Satan promptly acted and the disasters fell with devastating effect.</a:t>
            </a:r>
          </a:p>
          <a:p>
            <a:endParaRPr lang="en-US" dirty="0"/>
          </a:p>
          <a:p>
            <a:pPr lvl="3"/>
            <a:r>
              <a:rPr lang="en-US" dirty="0"/>
              <a:t>Joh 8:44  You are of </a:t>
            </a:r>
            <a:r>
              <a:rPr lang="en-US" i="1" dirty="0"/>
              <a:t>your</a:t>
            </a:r>
            <a:r>
              <a:rPr lang="en-US" dirty="0"/>
              <a:t> father the devil, and the desires of your father you want to do. He was a murderer from the beginning, and does not stand in the truth, because there is no truth in him. When he speaks a lie, he speaks from his own </a:t>
            </a:r>
            <a:r>
              <a:rPr lang="en-US" i="1" dirty="0"/>
              <a:t>resources,</a:t>
            </a:r>
            <a:r>
              <a:rPr lang="en-US" dirty="0"/>
              <a:t> for he is a liar and the father of it.</a:t>
            </a:r>
          </a:p>
          <a:p>
            <a:endParaRPr lang="en-US" dirty="0"/>
          </a:p>
          <a:p>
            <a:pPr lvl="3"/>
            <a:r>
              <a:rPr lang="en-US" dirty="0"/>
              <a:t>1Jn 3:8  He who sins is of the devil, for the devil has sinned from the beginning. For this purpose the Son of God was manifested, that He might destroy the works of the devil.</a:t>
            </a:r>
          </a:p>
          <a:p>
            <a:pPr lvl="3"/>
            <a:endParaRPr lang="en-US" dirty="0"/>
          </a:p>
          <a:p>
            <a:pPr lvl="3"/>
            <a:r>
              <a:rPr lang="en-US" dirty="0"/>
              <a:t>[adv]</a:t>
            </a:r>
          </a:p>
        </p:txBody>
      </p:sp>
      <p:sp>
        <p:nvSpPr>
          <p:cNvPr id="4" name="Slide Number Placeholder 3"/>
          <p:cNvSpPr>
            <a:spLocks noGrp="1"/>
          </p:cNvSpPr>
          <p:nvPr>
            <p:ph type="sldNum" sz="quarter" idx="10"/>
          </p:nvPr>
        </p:nvSpPr>
        <p:spPr/>
        <p:txBody>
          <a:bodyPr/>
          <a:lstStyle/>
          <a:p>
            <a:fld id="{85D4EF20-26DB-4D53-86A5-58DCD48EF1AE}" type="slidenum">
              <a:rPr lang="en-US" smtClean="0"/>
              <a:pPr/>
              <a:t>85</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a:endParaRPr lang="en-US" dirty="0"/>
          </a:p>
          <a:p>
            <a:pPr lvl="2"/>
            <a:r>
              <a:rPr lang="en-US" dirty="0"/>
              <a:t>2. Satan was the source of Job’s troubles.</a:t>
            </a:r>
          </a:p>
          <a:p>
            <a:pPr lvl="2"/>
            <a:endParaRPr lang="en-US" dirty="0"/>
          </a:p>
          <a:p>
            <a:pPr lvl="2"/>
            <a:r>
              <a:rPr lang="en-US" dirty="0"/>
              <a:t>3. Satan was source of Paul’s thorn. </a:t>
            </a:r>
          </a:p>
          <a:p>
            <a:pPr lvl="2"/>
            <a:endParaRPr lang="en-US" dirty="0"/>
          </a:p>
          <a:p>
            <a:pPr lvl="2"/>
            <a:r>
              <a:rPr lang="en-US" dirty="0"/>
              <a:t>(2 Cor. 12:7) And lest I should be exalted above measure by the abundance of the revelations, a thorn in the flesh was given to me, a messenger of Satan to buffet me, lest I be exalted above measure. </a:t>
            </a:r>
          </a:p>
          <a:p>
            <a:pPr lvl="2"/>
            <a:endParaRPr lang="en-US" dirty="0"/>
          </a:p>
          <a:p>
            <a:pPr lvl="2"/>
            <a:r>
              <a:rPr lang="en-US" dirty="0"/>
              <a:t>4. Satan hindered Paul from going to Thessalonica </a:t>
            </a:r>
          </a:p>
          <a:p>
            <a:pPr lvl="2"/>
            <a:endParaRPr lang="en-US" dirty="0"/>
          </a:p>
          <a:p>
            <a:pPr lvl="2"/>
            <a:r>
              <a:rPr lang="en-US" dirty="0"/>
              <a:t>(1 Thess.2:18) Therefore we wanted to come to you — even I , Paul , time and again — but Satan hindered us </a:t>
            </a:r>
          </a:p>
          <a:p>
            <a:pPr lvl="2"/>
            <a:endParaRPr lang="en-US" dirty="0"/>
          </a:p>
          <a:p>
            <a:pPr lvl="2"/>
            <a:r>
              <a:rPr lang="en-US" dirty="0"/>
              <a:t>5. Satan was source of woman’s infirmity </a:t>
            </a:r>
          </a:p>
          <a:p>
            <a:pPr lvl="2"/>
            <a:endParaRPr lang="en-US" dirty="0"/>
          </a:p>
          <a:p>
            <a:pPr lvl="2"/>
            <a:r>
              <a:rPr lang="en-US" dirty="0"/>
              <a:t>(Luke 13:16) So ought not this woman, being a daughter of Abraham , whom Satan has bound — think of it—for eighteen years , be loosed from this bond on the Sabbath ?”</a:t>
            </a:r>
          </a:p>
          <a:p>
            <a:pPr lvl="2"/>
            <a:endParaRPr lang="en-US" dirty="0"/>
          </a:p>
          <a:p>
            <a:pPr lvl="2"/>
            <a:endParaRPr lang="en-US" dirty="0"/>
          </a:p>
          <a:p>
            <a:pPr lvl="2"/>
            <a:r>
              <a:rPr lang="en-US" dirty="0"/>
              <a:t>[next slide]</a:t>
            </a:r>
          </a:p>
        </p:txBody>
      </p:sp>
      <p:sp>
        <p:nvSpPr>
          <p:cNvPr id="4" name="Slide Number Placeholder 3"/>
          <p:cNvSpPr>
            <a:spLocks noGrp="1"/>
          </p:cNvSpPr>
          <p:nvPr>
            <p:ph type="sldNum" sz="quarter" idx="10"/>
          </p:nvPr>
        </p:nvSpPr>
        <p:spPr/>
        <p:txBody>
          <a:bodyPr/>
          <a:lstStyle/>
          <a:p>
            <a:fld id="{85D4EF20-26DB-4D53-86A5-58DCD48EF1AE}" type="slidenum">
              <a:rPr lang="en-US" smtClean="0"/>
              <a:pPr/>
              <a:t>86</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III. We Are Limited in Our Vision.</a:t>
            </a:r>
          </a:p>
          <a:p>
            <a:endParaRPr lang="en-US" b="1" dirty="0"/>
          </a:p>
          <a:p>
            <a:r>
              <a:rPr lang="en-US" b="1" dirty="0"/>
              <a:t>[adv]    A. </a:t>
            </a:r>
            <a:r>
              <a:rPr lang="en-US" dirty="0"/>
              <a:t>Only God can see from beginning to end. </a:t>
            </a:r>
          </a:p>
          <a:p>
            <a:endParaRPr lang="en-US" dirty="0"/>
          </a:p>
          <a:p>
            <a:r>
              <a:rPr lang="en-US" dirty="0"/>
              <a:t>        (Ecc. 3:11 “…no one can find out the work that God does from beginning to end”).</a:t>
            </a:r>
          </a:p>
          <a:p>
            <a:endParaRPr lang="en-US" dirty="0"/>
          </a:p>
          <a:p>
            <a:r>
              <a:rPr lang="en-US" dirty="0"/>
              <a:t>[adv]</a:t>
            </a:r>
          </a:p>
          <a:p>
            <a:pPr lvl="0"/>
            <a:endParaRPr lang="en-US" dirty="0"/>
          </a:p>
          <a:p>
            <a:pPr lvl="0"/>
            <a:r>
              <a:rPr lang="en-US" dirty="0"/>
              <a:t>    B. Today’s trouble may be tomorrow’s blessing — but cannot see it today.</a:t>
            </a:r>
          </a:p>
          <a:p>
            <a:pPr lvl="0"/>
            <a:endParaRPr lang="en-US" dirty="0"/>
          </a:p>
          <a:p>
            <a:pPr lvl="0"/>
            <a:endParaRPr lang="en-US" dirty="0"/>
          </a:p>
          <a:p>
            <a:pPr lvl="0"/>
            <a:endParaRPr lang="en-US" dirty="0"/>
          </a:p>
          <a:p>
            <a:r>
              <a:rPr lang="fr-FR" dirty="0"/>
              <a:t>[adv]        1. Joseph’s troubles</a:t>
            </a:r>
          </a:p>
          <a:p>
            <a:r>
              <a:rPr lang="fr-FR" dirty="0"/>
              <a:t>	</a:t>
            </a:r>
          </a:p>
          <a:p>
            <a:pPr lvl="3"/>
            <a:r>
              <a:rPr lang="en-US" dirty="0"/>
              <a:t>Gen 45:7  And God sent me before you to preserve a posterity for you in the earth, and to save your lives by a great deliverance.</a:t>
            </a:r>
          </a:p>
          <a:p>
            <a:pPr lvl="0"/>
            <a:endParaRPr lang="en-US" dirty="0"/>
          </a:p>
          <a:p>
            <a:pPr lvl="0"/>
            <a:r>
              <a:rPr lang="en-US" dirty="0"/>
              <a:t>[adv]</a:t>
            </a:r>
          </a:p>
        </p:txBody>
      </p:sp>
      <p:sp>
        <p:nvSpPr>
          <p:cNvPr id="4" name="Slide Number Placeholder 3"/>
          <p:cNvSpPr>
            <a:spLocks noGrp="1"/>
          </p:cNvSpPr>
          <p:nvPr>
            <p:ph type="sldNum" sz="quarter" idx="10"/>
          </p:nvPr>
        </p:nvSpPr>
        <p:spPr/>
        <p:txBody>
          <a:bodyPr/>
          <a:lstStyle/>
          <a:p>
            <a:fld id="{85D4EF20-26DB-4D53-86A5-58DCD48EF1AE}" type="slidenum">
              <a:rPr lang="en-US" smtClean="0"/>
              <a:pPr/>
              <a:t>87</a:t>
            </a:fld>
            <a:endParaRPr lang="en-US" dirty="0"/>
          </a:p>
        </p:txBody>
      </p:sp>
    </p:spTree>
    <p:extLst>
      <p:ext uri="{BB962C8B-B14F-4D97-AF65-F5344CB8AC3E}">
        <p14:creationId xmlns:p14="http://schemas.microsoft.com/office/powerpoint/2010/main" xmlns="" val="119671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23829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124797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396539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white">
                    <a:tint val="75000"/>
                  </a:prstClr>
                </a:solidFill>
              </a:rPr>
              <a:pPr/>
              <a:t>12/4/2016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charset="0"/>
              </a:defRPr>
            </a:lvl1pPr>
          </a:lstStyle>
          <a:p>
            <a:pPr>
              <a:defRPr/>
            </a:pPr>
            <a:fld id="{E022C604-B6F6-4041-9825-B9FE95F5DDE5}" type="datetimeFigureOut">
              <a:rPr lang="en-US"/>
              <a:pPr>
                <a:defRPr/>
              </a:pPr>
              <a:t>12/4/2016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charset="0"/>
              </a:defRPr>
            </a:lvl1pPr>
          </a:lstStyle>
          <a:p>
            <a:pPr>
              <a:defRPr/>
            </a:pPr>
            <a:fld id="{B64BA775-49DA-478B-9F4A-5D697A8E8CA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1507B1-43F0-41C7-AE48-E70E21D141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43E7-DC98-4099-9C48-FA76CC32A0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1463195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938CC-B4F0-4E9E-8568-BF93B1F3A9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E7ECB-E748-46E6-A432-7ECC797379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731252-EF9F-4789-869C-6E9F453A2A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8A1327-F484-4E91-91D7-A9332621F3F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ED04F3-F230-4CDB-8F23-33576712C8C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A9076-B86C-440A-815B-7AA8E74502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10333A-A4F1-4ADB-A2D3-06E28C8D61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0197B4-64D2-4B27-95A9-A7AEF9EC689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A7FB28-7C95-4884-8FDC-7701215196F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369824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258498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25374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160554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25615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12081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0D9C7-BFFA-4247-B54D-FF1FE8526BD4}" type="datetimeFigureOut">
              <a:rPr lang="en-US" smtClean="0"/>
              <a:pPr/>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192507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0D9C7-BFFA-4247-B54D-FF1FE8526BD4}" type="datetimeFigureOut">
              <a:rPr lang="en-US" smtClean="0"/>
              <a:pPr/>
              <a:t>12/4/2016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0AA62-6155-4B47-B123-87AD87C5F8E1}" type="slidenum">
              <a:rPr lang="en-US" smtClean="0"/>
              <a:pPr/>
              <a:t>‹#›</a:t>
            </a:fld>
            <a:endParaRPr lang="en-US" dirty="0"/>
          </a:p>
        </p:txBody>
      </p:sp>
    </p:spTree>
    <p:extLst>
      <p:ext uri="{BB962C8B-B14F-4D97-AF65-F5344CB8AC3E}">
        <p14:creationId xmlns:p14="http://schemas.microsoft.com/office/powerpoint/2010/main" xmlns="" val="3345125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white">
                    <a:tint val="75000"/>
                  </a:prstClr>
                </a:solidFill>
              </a:rPr>
              <a:pPr/>
              <a:t>12/4/2016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Calibri"/>
              </a:defRPr>
            </a:lvl1pPr>
          </a:lstStyle>
          <a:p>
            <a:pPr>
              <a:defRPr/>
            </a:pPr>
            <a:fld id="{B7E1C94D-CF0D-4D81-A93F-3F84D345830B}" type="datetimeFigureOut">
              <a:rPr lang="en-US"/>
              <a:pPr>
                <a:defRPr/>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tint val="75000"/>
                  </a:prstClr>
                </a:solidFill>
                <a:latin typeface="Calibri"/>
              </a:defRPr>
            </a:lvl1pPr>
          </a:lstStyle>
          <a:p>
            <a:pPr>
              <a:defRPr/>
            </a:pPr>
            <a:fld id="{FF62B475-761A-42A3-B48F-5B1601DA64B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69892E28-2D83-4D6E-A583-09E96B1E96ED}"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tw://bible.*?id=43.6.71|_XREFMULTI_|_IGNORE_|verse:43.13.26|modid:nasb" TargetMode="External"/><Relationship Id="rId3" Type="http://schemas.openxmlformats.org/officeDocument/2006/relationships/hyperlink" Target="tw://bible.*?id=18.1.6-18.1.12,18.2.1-18.2.6,40.4.10|_XREFMULTI_|_IGNORE_|_ACTIVATEONCLICK_|verse:42.22.31|modid:nasb" TargetMode="External"/><Relationship Id="rId7" Type="http://schemas.openxmlformats.org/officeDocument/2006/relationships/hyperlink" Target="tw://bible.*?id=43.21.15-43.21.17|_XREFMULTI_|_IGNORE_|verse:42.22.32|modid:nas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tw://bible.*?id=43.17.9,43.17.15|_XREFMULTI_|_IGNORE_|_ACTIVATEONCLICK_|verse:42.22.32|modid:nasb" TargetMode="External"/><Relationship Id="rId5" Type="http://schemas.openxmlformats.org/officeDocument/2006/relationships/hyperlink" Target="tw://bible.*?id=30.9.9|_XREFMULTI_|_IGNORE_|verse:42.22.31|modid:nasb" TargetMode="External"/><Relationship Id="rId10" Type="http://schemas.openxmlformats.org/officeDocument/2006/relationships/hyperlink" Target="tw://bible.*?id=42.22.3,43.13.2|_XREFMULTI_|_IGNORE_|_ACTIVATEONCLICK_|verse:43.13.27|modid:nasb" TargetMode="External"/><Relationship Id="rId4" Type="http://schemas.openxmlformats.org/officeDocument/2006/relationships/hyperlink" Target="tw://_mem_obj_1206296218?tid=4|_IGNORE_|_BIBLEVIEWPOPUP_|verse:42.22.31|modid:nasb" TargetMode="External"/><Relationship Id="rId9" Type="http://schemas.openxmlformats.org/officeDocument/2006/relationships/hyperlink" Target="tw://bible.*?id=40.4.10|_XREFMULTI_|_IGNORE_|verse:43.13.27|modid:nasb"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tw://bible.*?id=47.12.1|_XREFMULTI_|_IGNORE_|verse:47.12.7|modid:nas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tw://_mem_obj_1206296218?tid=2|_IGNORE_|_BIBLEVIEWPOPUP_|verse:47.12.7|modid:nasb" TargetMode="External"/><Relationship Id="rId5" Type="http://schemas.openxmlformats.org/officeDocument/2006/relationships/hyperlink" Target="tw://bible.*?id=18.2.6,40.4.10,46.5.5|_XREFMULTI_|_IGNORE_|_ACTIVATEONCLICK_|verse:47.12.7|modid:nasb" TargetMode="External"/><Relationship Id="rId4" Type="http://schemas.openxmlformats.org/officeDocument/2006/relationships/hyperlink" Target="tw://bible.*?id=4.33.55,26.28.24,28.2.6|_XREFMULTI_|_IGNORE_|_ACTIVATEONCLICK_|verse:47.12.7|modid:nasb"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Title</a:t>
            </a:r>
            <a:endParaRPr lang="en-US" dirty="0"/>
          </a:p>
        </p:txBody>
      </p:sp>
      <p:pic>
        <p:nvPicPr>
          <p:cNvPr id="5" name="HymnSlide" descr="HymnSlideImage.png"/>
          <p:cNvPicPr>
            <a:picLocks noChangeAspect="1"/>
          </p:cNvPicPr>
          <p:nvPr/>
        </p:nvPicPr>
        <p:blipFill>
          <a:blip r:embed="rId3"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 </a:t>
            </a:r>
            <a:endParaRPr lang="en-US" dirty="0">
              <a:solidFill>
                <a:prstClr val="black"/>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- 4.1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Song</a:t>
            </a:r>
            <a:endParaRPr lang="en-US" dirty="0">
              <a:solidFill>
                <a:prstClr val="black"/>
              </a:solidFill>
            </a:endParaRPr>
          </a:p>
        </p:txBody>
      </p:sp>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124200"/>
            <a:ext cx="3962400" cy="646331"/>
          </a:xfrm>
          <a:prstGeom prst="rect">
            <a:avLst/>
          </a:prstGeom>
          <a:noFill/>
        </p:spPr>
        <p:txBody>
          <a:bodyPr wrap="square" rtlCol="0">
            <a:spAutoFit/>
          </a:bodyPr>
          <a:lstStyle/>
          <a:p>
            <a:pPr algn="ctr"/>
            <a:r>
              <a:rPr lang="en-US" sz="3600" dirty="0">
                <a:solidFill>
                  <a:prstClr val="white"/>
                </a:solidFill>
                <a:latin typeface="Plantagenet Cherokee" pitchFamily="18" charset="0"/>
              </a:rPr>
              <a:t>Collection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- 4.2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- 4.3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- 4.4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Song</a:t>
            </a:r>
            <a:endParaRPr lang="en-US" dirty="0">
              <a:solidFill>
                <a:prstClr val="black"/>
              </a:solidFill>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124200"/>
            <a:ext cx="3962400" cy="646331"/>
          </a:xfrm>
          <a:prstGeom prst="rect">
            <a:avLst/>
          </a:prstGeom>
          <a:noFill/>
        </p:spPr>
        <p:txBody>
          <a:bodyPr wrap="square" rtlCol="0">
            <a:spAutoFit/>
          </a:bodyPr>
          <a:lstStyle/>
          <a:p>
            <a:pPr algn="ctr"/>
            <a:r>
              <a:rPr lang="en-US" sz="3600" dirty="0">
                <a:solidFill>
                  <a:prstClr val="white"/>
                </a:solidFill>
                <a:latin typeface="Plantagenet Cherokee" pitchFamily="18" charset="0"/>
              </a:rPr>
              <a:t>Opening Prayer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Title</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C.5</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C.6</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1</a:t>
            </a:r>
            <a:endParaRPr lang="en-US" dirty="0">
              <a:solidFill>
                <a:prstClr val="black"/>
              </a:solidFil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- 2.3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C.5</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C.6</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2</a:t>
            </a:r>
            <a:endParaRPr lang="en-US" dirty="0">
              <a:solidFill>
                <a:prstClr val="black"/>
              </a:solidFill>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- 3.3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C.5</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C.6</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Song</a:t>
            </a:r>
            <a:endParaRPr lang="en-US" dirty="0">
              <a:solidFill>
                <a:prstClr val="black"/>
              </a:solidFill>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124200"/>
            <a:ext cx="3962400" cy="646331"/>
          </a:xfrm>
          <a:prstGeom prst="rect">
            <a:avLst/>
          </a:prstGeom>
          <a:noFill/>
        </p:spPr>
        <p:txBody>
          <a:bodyPr wrap="square" rtlCol="0">
            <a:spAutoFit/>
          </a:bodyPr>
          <a:lstStyle/>
          <a:p>
            <a:pPr algn="ctr"/>
            <a:r>
              <a:rPr lang="en-US" sz="3600" dirty="0">
                <a:solidFill>
                  <a:prstClr val="white"/>
                </a:solidFill>
                <a:latin typeface="Plantagenet Cherokee" pitchFamily="18" charset="0"/>
              </a:rPr>
              <a:t>Lord’s Supper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ln/>
        </p:spPr>
        <p:txBody>
          <a:bodyPr/>
          <a:lstStyle/>
          <a:p>
            <a:endParaRPr lang="en-US"/>
          </a:p>
        </p:txBody>
      </p:sp>
      <p:sp>
        <p:nvSpPr>
          <p:cNvPr id="15362" name="Rectangle 2"/>
          <p:cNvSpPr>
            <a:spLocks noChangeArrowheads="1"/>
          </p:cNvSpPr>
          <p:nvPr>
            <p:ph type="body" idx="1"/>
          </p:nvPr>
        </p:nvSpPr>
        <p:spPr>
          <a:ln/>
        </p:spPr>
        <p:txBody>
          <a:bodyPr/>
          <a:lstStyle/>
          <a:p>
            <a:pPr marL="625056"/>
            <a:endParaRPr lang="en-US" dirty="0"/>
          </a:p>
        </p:txBody>
      </p:sp>
      <p:pic>
        <p:nvPicPr>
          <p:cNvPr id="15363" name="Picture 3"/>
          <p:cNvPicPr>
            <a:picLocks noChangeAspect="1" noChangeArrowheads="1"/>
          </p:cNvPicPr>
          <p:nvPr/>
        </p:nvPicPr>
        <p:blipFill>
          <a:blip r:embed="rId2" cstate="print"/>
          <a:srcRect/>
          <a:stretch>
            <a:fillRect/>
          </a:stretch>
        </p:blipFill>
        <p:spPr bwMode="auto">
          <a:xfrm>
            <a:off x="285750" y="214313"/>
            <a:ext cx="8572500" cy="6429375"/>
          </a:xfrm>
          <a:prstGeom prst="rect">
            <a:avLst/>
          </a:prstGeom>
          <a:noFill/>
          <a:ln w="12700" cap="flat">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ln/>
        </p:spPr>
        <p:txBody>
          <a:bodyPr/>
          <a:lstStyle/>
          <a:p>
            <a:endParaRPr lang="en-US"/>
          </a:p>
        </p:txBody>
      </p:sp>
      <p:sp>
        <p:nvSpPr>
          <p:cNvPr id="16386" name="Rectangle 2"/>
          <p:cNvSpPr>
            <a:spLocks noChangeArrowheads="1"/>
          </p:cNvSpPr>
          <p:nvPr>
            <p:ph type="body" idx="1"/>
          </p:nvPr>
        </p:nvSpPr>
        <p:spPr>
          <a:ln/>
        </p:spPr>
        <p:txBody>
          <a:bodyPr/>
          <a:lstStyle/>
          <a:p>
            <a:pPr marL="625056"/>
            <a:endParaRPr lang="en-US" dirty="0"/>
          </a:p>
        </p:txBody>
      </p:sp>
      <p:pic>
        <p:nvPicPr>
          <p:cNvPr id="16387"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endParaRPr lang="en-US"/>
          </a:p>
        </p:txBody>
      </p:sp>
      <p:sp>
        <p:nvSpPr>
          <p:cNvPr id="17410" name="Rectangle 2"/>
          <p:cNvSpPr>
            <a:spLocks noChangeArrowheads="1"/>
          </p:cNvSpPr>
          <p:nvPr>
            <p:ph type="body" idx="1"/>
          </p:nvPr>
        </p:nvSpPr>
        <p:spPr>
          <a:ln/>
        </p:spPr>
        <p:txBody>
          <a:bodyPr/>
          <a:lstStyle/>
          <a:p>
            <a:pPr marL="625056"/>
            <a:endParaRPr lang="en-US" dirty="0"/>
          </a:p>
        </p:txBody>
      </p:sp>
      <p:pic>
        <p:nvPicPr>
          <p:cNvPr id="17411"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endParaRPr lang="en-US"/>
          </a:p>
        </p:txBody>
      </p:sp>
      <p:sp>
        <p:nvSpPr>
          <p:cNvPr id="18434" name="Rectangle 2"/>
          <p:cNvSpPr>
            <a:spLocks noChangeArrowheads="1"/>
          </p:cNvSpPr>
          <p:nvPr>
            <p:ph type="body" idx="1"/>
          </p:nvPr>
        </p:nvSpPr>
        <p:spPr>
          <a:ln/>
        </p:spPr>
        <p:txBody>
          <a:bodyPr/>
          <a:lstStyle/>
          <a:p>
            <a:pPr marL="625056"/>
            <a:endParaRPr lang="en-US" dirty="0"/>
          </a:p>
        </p:txBody>
      </p:sp>
      <p:pic>
        <p:nvPicPr>
          <p:cNvPr id="18435"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ln/>
        </p:spPr>
        <p:txBody>
          <a:bodyPr/>
          <a:lstStyle/>
          <a:p>
            <a:endParaRPr lang="en-US"/>
          </a:p>
        </p:txBody>
      </p:sp>
      <p:sp>
        <p:nvSpPr>
          <p:cNvPr id="19458" name="Rectangle 2"/>
          <p:cNvSpPr>
            <a:spLocks noChangeArrowheads="1"/>
          </p:cNvSpPr>
          <p:nvPr>
            <p:ph type="body" idx="1"/>
          </p:nvPr>
        </p:nvSpPr>
        <p:spPr>
          <a:ln/>
        </p:spPr>
        <p:txBody>
          <a:bodyPr/>
          <a:lstStyle/>
          <a:p>
            <a:pPr marL="625056"/>
            <a:endParaRPr lang="en-US" dirty="0"/>
          </a:p>
        </p:txBody>
      </p:sp>
      <p:pic>
        <p:nvPicPr>
          <p:cNvPr id="19459"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ln/>
        </p:spPr>
        <p:txBody>
          <a:bodyPr/>
          <a:lstStyle/>
          <a:p>
            <a:endParaRPr lang="en-US"/>
          </a:p>
        </p:txBody>
      </p:sp>
      <p:sp>
        <p:nvSpPr>
          <p:cNvPr id="20482" name="Rectangle 2"/>
          <p:cNvSpPr>
            <a:spLocks noChangeArrowheads="1"/>
          </p:cNvSpPr>
          <p:nvPr>
            <p:ph type="body" idx="1"/>
          </p:nvPr>
        </p:nvSpPr>
        <p:spPr>
          <a:ln/>
        </p:spPr>
        <p:txBody>
          <a:bodyPr/>
          <a:lstStyle/>
          <a:p>
            <a:pPr marL="625056"/>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- 1.4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1</a:t>
            </a:r>
            <a:endParaRPr lang="en-US" dirty="0">
              <a:solidFill>
                <a:prstClr val="black"/>
              </a:solidFill>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ln/>
        </p:spPr>
        <p:txBody>
          <a:bodyPr/>
          <a:lstStyle/>
          <a:p>
            <a:endParaRPr lang="en-US"/>
          </a:p>
        </p:txBody>
      </p:sp>
      <p:sp>
        <p:nvSpPr>
          <p:cNvPr id="21506" name="Rectangle 2"/>
          <p:cNvSpPr>
            <a:spLocks noChangeArrowheads="1"/>
          </p:cNvSpPr>
          <p:nvPr>
            <p:ph type="body" idx="1"/>
          </p:nvPr>
        </p:nvSpPr>
        <p:spPr>
          <a:ln/>
        </p:spPr>
        <p:txBody>
          <a:bodyPr/>
          <a:lstStyle/>
          <a:p>
            <a:pPr marL="625056"/>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ln/>
        </p:spPr>
        <p:txBody>
          <a:bodyPr/>
          <a:lstStyle/>
          <a:p>
            <a:endParaRPr lang="en-US"/>
          </a:p>
        </p:txBody>
      </p:sp>
      <p:sp>
        <p:nvSpPr>
          <p:cNvPr id="22530" name="Rectangle 2"/>
          <p:cNvSpPr>
            <a:spLocks noChangeArrowheads="1"/>
          </p:cNvSpPr>
          <p:nvPr>
            <p:ph type="body" idx="1"/>
          </p:nvPr>
        </p:nvSpPr>
        <p:spPr>
          <a:ln/>
        </p:spPr>
        <p:txBody>
          <a:bodyPr/>
          <a:lstStyle/>
          <a:p>
            <a:pPr marL="625056"/>
            <a:endParaRPr lang="en-US" dirty="0"/>
          </a:p>
        </p:txBody>
      </p:sp>
      <p:pic>
        <p:nvPicPr>
          <p:cNvPr id="22531"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ln/>
        </p:spPr>
        <p:txBody>
          <a:bodyPr/>
          <a:lstStyle/>
          <a:p>
            <a:endParaRPr lang="en-US"/>
          </a:p>
        </p:txBody>
      </p:sp>
      <p:sp>
        <p:nvSpPr>
          <p:cNvPr id="23554" name="Rectangle 2"/>
          <p:cNvSpPr>
            <a:spLocks noChangeArrowheads="1"/>
          </p:cNvSpPr>
          <p:nvPr>
            <p:ph type="body" idx="1"/>
          </p:nvPr>
        </p:nvSpPr>
        <p:spPr>
          <a:ln/>
        </p:spPr>
        <p:txBody>
          <a:bodyPr/>
          <a:lstStyle/>
          <a:p>
            <a:pPr marL="625056"/>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endParaRPr lang="en-US"/>
          </a:p>
        </p:txBody>
      </p:sp>
      <p:sp>
        <p:nvSpPr>
          <p:cNvPr id="24578" name="Rectangle 2"/>
          <p:cNvSpPr>
            <a:spLocks noChangeArrowheads="1"/>
          </p:cNvSpPr>
          <p:nvPr>
            <p:ph type="body" idx="1"/>
          </p:nvPr>
        </p:nvSpPr>
        <p:spPr>
          <a:ln/>
        </p:spPr>
        <p:txBody>
          <a:bodyPr/>
          <a:lstStyle/>
          <a:p>
            <a:pPr marL="625056"/>
            <a:endParaRPr lang="en-US" dirty="0"/>
          </a:p>
        </p:txBody>
      </p:sp>
      <p:pic>
        <p:nvPicPr>
          <p:cNvPr id="24579"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a:ln/>
        </p:spPr>
        <p:txBody>
          <a:bodyPr/>
          <a:lstStyle/>
          <a:p>
            <a:endParaRPr lang="en-US"/>
          </a:p>
        </p:txBody>
      </p:sp>
      <p:sp>
        <p:nvSpPr>
          <p:cNvPr id="25602" name="Rectangle 2"/>
          <p:cNvSpPr>
            <a:spLocks noChangeArrowheads="1"/>
          </p:cNvSpPr>
          <p:nvPr>
            <p:ph type="body" idx="1"/>
          </p:nvPr>
        </p:nvSpPr>
        <p:spPr>
          <a:ln/>
        </p:spPr>
        <p:txBody>
          <a:bodyPr/>
          <a:lstStyle/>
          <a:p>
            <a:pPr marL="625056"/>
            <a:endParaRPr lang="en-US" dirty="0"/>
          </a:p>
        </p:txBody>
      </p:sp>
      <p:pic>
        <p:nvPicPr>
          <p:cNvPr id="25603"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ln/>
        </p:spPr>
        <p:txBody>
          <a:bodyPr/>
          <a:lstStyle/>
          <a:p>
            <a:endParaRPr lang="en-US"/>
          </a:p>
        </p:txBody>
      </p:sp>
      <p:sp>
        <p:nvSpPr>
          <p:cNvPr id="26626" name="Rectangle 2"/>
          <p:cNvSpPr>
            <a:spLocks noChangeArrowheads="1"/>
          </p:cNvSpPr>
          <p:nvPr>
            <p:ph type="body" idx="1"/>
          </p:nvPr>
        </p:nvSpPr>
        <p:spPr>
          <a:ln/>
        </p:spPr>
        <p:txBody>
          <a:bodyPr/>
          <a:lstStyle/>
          <a:p>
            <a:pPr marL="625056"/>
            <a:endParaRPr lang="en-US" dirty="0"/>
          </a:p>
        </p:txBody>
      </p:sp>
      <p:pic>
        <p:nvPicPr>
          <p:cNvPr id="26627"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ln/>
        </p:spPr>
        <p:txBody>
          <a:bodyPr/>
          <a:lstStyle/>
          <a:p>
            <a:endParaRPr lang="en-US"/>
          </a:p>
        </p:txBody>
      </p:sp>
      <p:sp>
        <p:nvSpPr>
          <p:cNvPr id="27650" name="Rectangle 2"/>
          <p:cNvSpPr>
            <a:spLocks noChangeArrowheads="1"/>
          </p:cNvSpPr>
          <p:nvPr>
            <p:ph type="body" idx="1"/>
          </p:nvPr>
        </p:nvSpPr>
        <p:spPr>
          <a:ln/>
        </p:spPr>
        <p:txBody>
          <a:bodyPr/>
          <a:lstStyle/>
          <a:p>
            <a:pPr marL="625056"/>
            <a:endParaRPr lang="en-US" dirty="0"/>
          </a:p>
        </p:txBody>
      </p:sp>
      <p:pic>
        <p:nvPicPr>
          <p:cNvPr id="27651"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a:ln/>
        </p:spPr>
        <p:txBody>
          <a:bodyPr/>
          <a:lstStyle/>
          <a:p>
            <a:endParaRPr lang="en-US"/>
          </a:p>
        </p:txBody>
      </p:sp>
      <p:sp>
        <p:nvSpPr>
          <p:cNvPr id="28674" name="Rectangle 2"/>
          <p:cNvSpPr>
            <a:spLocks noChangeArrowheads="1"/>
          </p:cNvSpPr>
          <p:nvPr>
            <p:ph type="body" idx="1"/>
          </p:nvPr>
        </p:nvSpPr>
        <p:spPr>
          <a:ln/>
        </p:spPr>
        <p:txBody>
          <a:bodyPr/>
          <a:lstStyle/>
          <a:p>
            <a:pPr marL="625056"/>
            <a:endParaRPr lang="en-US" dirty="0"/>
          </a:p>
        </p:txBody>
      </p:sp>
      <p:pic>
        <p:nvPicPr>
          <p:cNvPr id="28675"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ph type="title"/>
          </p:nvPr>
        </p:nvSpPr>
        <p:spPr>
          <a:ln/>
        </p:spPr>
        <p:txBody>
          <a:bodyPr/>
          <a:lstStyle/>
          <a:p>
            <a:endParaRPr lang="en-US"/>
          </a:p>
        </p:txBody>
      </p:sp>
      <p:sp>
        <p:nvSpPr>
          <p:cNvPr id="29698" name="Rectangle 2"/>
          <p:cNvSpPr>
            <a:spLocks noChangeArrowheads="1"/>
          </p:cNvSpPr>
          <p:nvPr>
            <p:ph type="body" idx="1"/>
          </p:nvPr>
        </p:nvSpPr>
        <p:spPr>
          <a:ln/>
        </p:spPr>
        <p:txBody>
          <a:bodyPr/>
          <a:lstStyle/>
          <a:p>
            <a:pPr marL="625056"/>
            <a:endParaRPr lang="en-US" dirty="0"/>
          </a:p>
        </p:txBody>
      </p:sp>
      <p:pic>
        <p:nvPicPr>
          <p:cNvPr id="29699"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a:ln/>
        </p:spPr>
        <p:txBody>
          <a:bodyPr/>
          <a:lstStyle/>
          <a:p>
            <a:endParaRPr lang="en-US"/>
          </a:p>
        </p:txBody>
      </p:sp>
      <p:sp>
        <p:nvSpPr>
          <p:cNvPr id="30722" name="Rectangle 2"/>
          <p:cNvSpPr>
            <a:spLocks noChangeArrowheads="1"/>
          </p:cNvSpPr>
          <p:nvPr>
            <p:ph type="body" idx="1"/>
          </p:nvPr>
        </p:nvSpPr>
        <p:spPr>
          <a:ln/>
        </p:spPr>
        <p:txBody>
          <a:bodyPr/>
          <a:lstStyle/>
          <a:p>
            <a:pPr marL="625056"/>
            <a:endParaRPr lang="en-US" dirty="0"/>
          </a:p>
        </p:txBody>
      </p:sp>
      <p:pic>
        <p:nvPicPr>
          <p:cNvPr id="30723"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ln/>
        </p:spPr>
        <p:txBody>
          <a:bodyPr/>
          <a:lstStyle/>
          <a:p>
            <a:endParaRPr lang="en-US"/>
          </a:p>
        </p:txBody>
      </p:sp>
      <p:sp>
        <p:nvSpPr>
          <p:cNvPr id="31746" name="Rectangle 2"/>
          <p:cNvSpPr>
            <a:spLocks noChangeArrowheads="1"/>
          </p:cNvSpPr>
          <p:nvPr>
            <p:ph type="body" idx="1"/>
          </p:nvPr>
        </p:nvSpPr>
        <p:spPr>
          <a:ln/>
        </p:spPr>
        <p:txBody>
          <a:bodyPr/>
          <a:lstStyle/>
          <a:p>
            <a:pPr marL="625056"/>
            <a:endParaRPr lang="en-US" dirty="0"/>
          </a:p>
        </p:txBody>
      </p:sp>
      <p:pic>
        <p:nvPicPr>
          <p:cNvPr id="31747"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title"/>
          </p:nvPr>
        </p:nvSpPr>
        <p:spPr>
          <a:ln/>
        </p:spPr>
        <p:txBody>
          <a:bodyPr/>
          <a:lstStyle/>
          <a:p>
            <a:endParaRPr lang="en-US"/>
          </a:p>
        </p:txBody>
      </p:sp>
      <p:sp>
        <p:nvSpPr>
          <p:cNvPr id="32770" name="Rectangle 2"/>
          <p:cNvSpPr>
            <a:spLocks noChangeArrowheads="1"/>
          </p:cNvSpPr>
          <p:nvPr>
            <p:ph type="body" idx="1"/>
          </p:nvPr>
        </p:nvSpPr>
        <p:spPr>
          <a:ln/>
        </p:spPr>
        <p:txBody>
          <a:bodyPr/>
          <a:lstStyle/>
          <a:p>
            <a:pPr marL="625056"/>
            <a:endParaRPr lang="en-US" dirty="0"/>
          </a:p>
        </p:txBody>
      </p:sp>
      <p:pic>
        <p:nvPicPr>
          <p:cNvPr id="32771"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ln/>
        </p:spPr>
        <p:txBody>
          <a:bodyPr/>
          <a:lstStyle/>
          <a:p>
            <a:endParaRPr lang="en-US"/>
          </a:p>
        </p:txBody>
      </p:sp>
      <p:sp>
        <p:nvSpPr>
          <p:cNvPr id="33794" name="Rectangle 2"/>
          <p:cNvSpPr>
            <a:spLocks noChangeArrowheads="1"/>
          </p:cNvSpPr>
          <p:nvPr>
            <p:ph type="body" idx="1"/>
          </p:nvPr>
        </p:nvSpPr>
        <p:spPr>
          <a:ln/>
        </p:spPr>
        <p:txBody>
          <a:bodyPr/>
          <a:lstStyle/>
          <a:p>
            <a:pPr marL="625056"/>
            <a:endParaRPr lang="en-US" dirty="0"/>
          </a:p>
        </p:txBody>
      </p:sp>
      <p:pic>
        <p:nvPicPr>
          <p:cNvPr id="33795" name="Picture 3"/>
          <p:cNvPicPr>
            <a:picLocks noChangeAspect="1" noChangeArrowheads="1"/>
          </p:cNvPicPr>
          <p:nvPr/>
        </p:nvPicPr>
        <p:blipFill>
          <a:blip r:embed="rId2" cstate="print"/>
          <a:srcRect/>
          <a:stretch>
            <a:fillRect/>
          </a:stretch>
        </p:blipFill>
        <p:spPr bwMode="auto">
          <a:xfrm>
            <a:off x="-330398" y="0"/>
            <a:ext cx="9795867" cy="6858000"/>
          </a:xfrm>
          <a:prstGeom prst="rect">
            <a:avLst/>
          </a:prstGeom>
          <a:noFill/>
          <a:ln w="12700" cap="flat">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514600" y="2895600"/>
            <a:ext cx="4114800" cy="646113"/>
          </a:xfrm>
          <a:prstGeom prst="rect">
            <a:avLst/>
          </a:prstGeom>
          <a:noFill/>
          <a:ln w="9525">
            <a:noFill/>
            <a:miter lim="800000"/>
            <a:headEnd/>
            <a:tailEnd/>
          </a:ln>
        </p:spPr>
        <p:txBody>
          <a:bodyPr>
            <a:spAutoFit/>
          </a:bodyPr>
          <a:lstStyle/>
          <a:p>
            <a:pPr algn="ctr" fontAlgn="base">
              <a:spcBef>
                <a:spcPct val="0"/>
              </a:spcBef>
              <a:spcAft>
                <a:spcPct val="0"/>
              </a:spcAft>
            </a:pPr>
            <a:r>
              <a:rPr lang="en-US" sz="3600" smtClean="0">
                <a:solidFill>
                  <a:srgbClr val="FFFFFF"/>
                </a:solidFill>
                <a:latin typeface="Plantagenet Cherokee" pitchFamily="18" charset="0"/>
              </a:rPr>
              <a:t>There’s a Stirring</a:t>
            </a:r>
            <a:r>
              <a:rPr lang="en-US" sz="3600" smtClean="0">
                <a:solidFill>
                  <a:srgbClr val="FFFFFF"/>
                </a:solidFil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2"/>
          <p:cNvSpPr txBox="1">
            <a:spLocks noChangeArrowheads="1"/>
          </p:cNvSpPr>
          <p:nvPr/>
        </p:nvSpPr>
        <p:spPr bwMode="auto">
          <a:xfrm>
            <a:off x="1584325" y="1184275"/>
            <a:ext cx="4398963" cy="44735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smtClean="0">
                <a:solidFill>
                  <a:srgbClr val="000000"/>
                </a:solidFill>
              </a:rPr>
              <a:t>There's a stirring deep within me,</a:t>
            </a:r>
          </a:p>
          <a:p>
            <a:pPr eaLnBrk="0" fontAlgn="base" hangingPunct="0">
              <a:spcBef>
                <a:spcPct val="0"/>
              </a:spcBef>
              <a:spcAft>
                <a:spcPct val="0"/>
              </a:spcAft>
            </a:pPr>
            <a:r>
              <a:rPr lang="en-US" sz="2400" smtClean="0">
                <a:solidFill>
                  <a:srgbClr val="000000"/>
                </a:solidFill>
              </a:rPr>
              <a:t>could it be my time has come?</a:t>
            </a:r>
          </a:p>
          <a:p>
            <a:pPr eaLnBrk="0" fontAlgn="base" hangingPunct="0">
              <a:spcBef>
                <a:spcPct val="0"/>
              </a:spcBef>
              <a:spcAft>
                <a:spcPct val="0"/>
              </a:spcAft>
            </a:pPr>
            <a:r>
              <a:rPr lang="en-US" sz="2400" smtClean="0">
                <a:solidFill>
                  <a:srgbClr val="000000"/>
                </a:solidFill>
              </a:rPr>
              <a:t>When I see my Gracious Savior</a:t>
            </a:r>
          </a:p>
          <a:p>
            <a:pPr eaLnBrk="0" fontAlgn="base" hangingPunct="0">
              <a:spcBef>
                <a:spcPct val="0"/>
              </a:spcBef>
              <a:spcAft>
                <a:spcPct val="0"/>
              </a:spcAft>
            </a:pPr>
            <a:r>
              <a:rPr lang="en-US" sz="2400" smtClean="0">
                <a:solidFill>
                  <a:srgbClr val="000000"/>
                </a:solidFill>
              </a:rPr>
              <a:t>face to face when all is done.</a:t>
            </a:r>
          </a:p>
          <a:p>
            <a:pPr eaLnBrk="0" fontAlgn="base" hangingPunct="0">
              <a:spcBef>
                <a:spcPct val="0"/>
              </a:spcBef>
              <a:spcAft>
                <a:spcPct val="0"/>
              </a:spcAft>
            </a:pPr>
            <a:r>
              <a:rPr lang="en-US" sz="2400" smtClean="0">
                <a:solidFill>
                  <a:srgbClr val="000000"/>
                </a:solidFill>
              </a:rPr>
              <a:t>Is that His voice I am hearing,</a:t>
            </a:r>
          </a:p>
          <a:p>
            <a:pPr eaLnBrk="0" fontAlgn="base" hangingPunct="0">
              <a:spcBef>
                <a:spcPct val="0"/>
              </a:spcBef>
              <a:spcAft>
                <a:spcPct val="0"/>
              </a:spcAft>
            </a:pPr>
            <a:r>
              <a:rPr lang="en-US" sz="2400" smtClean="0">
                <a:solidFill>
                  <a:srgbClr val="000000"/>
                </a:solidFill>
              </a:rPr>
              <a:t>come away my precious one.</a:t>
            </a:r>
          </a:p>
          <a:p>
            <a:pPr eaLnBrk="0" fontAlgn="base" hangingPunct="0">
              <a:spcBef>
                <a:spcPct val="0"/>
              </a:spcBef>
              <a:spcAft>
                <a:spcPct val="0"/>
              </a:spcAft>
            </a:pPr>
            <a:r>
              <a:rPr lang="en-US" sz="2400" smtClean="0">
                <a:solidFill>
                  <a:srgbClr val="000000"/>
                </a:solidFill>
              </a:rPr>
              <a:t>Is He calling me?</a:t>
            </a:r>
          </a:p>
          <a:p>
            <a:pPr eaLnBrk="0" fontAlgn="base" hangingPunct="0">
              <a:spcBef>
                <a:spcPct val="0"/>
              </a:spcBef>
              <a:spcAft>
                <a:spcPct val="0"/>
              </a:spcAft>
            </a:pPr>
            <a:r>
              <a:rPr lang="en-US" sz="2400" smtClean="0">
                <a:solidFill>
                  <a:srgbClr val="000000"/>
                </a:solidFill>
              </a:rPr>
              <a:t>Is He calling me?</a:t>
            </a:r>
          </a:p>
          <a:p>
            <a:pPr eaLnBrk="0" fontAlgn="base" hangingPunct="0">
              <a:spcBef>
                <a:spcPct val="0"/>
              </a:spcBef>
              <a:spcAft>
                <a:spcPct val="0"/>
              </a:spcAft>
            </a:pPr>
            <a:r>
              <a:rPr lang="en-US" sz="2400" smtClean="0">
                <a:solidFill>
                  <a:srgbClr val="000000"/>
                </a:solidFill>
              </a:rPr>
              <a:t>I will rise up, rise up,</a:t>
            </a:r>
          </a:p>
          <a:p>
            <a:pPr eaLnBrk="0" fontAlgn="base" hangingPunct="0">
              <a:spcBef>
                <a:spcPct val="0"/>
              </a:spcBef>
              <a:spcAft>
                <a:spcPct val="0"/>
              </a:spcAft>
            </a:pPr>
            <a:r>
              <a:rPr lang="en-US" sz="2400" smtClean="0">
                <a:solidFill>
                  <a:srgbClr val="000000"/>
                </a:solidFill>
              </a:rPr>
              <a:t>and bow down, and lay my crown </a:t>
            </a:r>
          </a:p>
          <a:p>
            <a:pPr eaLnBrk="0" fontAlgn="base" hangingPunct="0">
              <a:spcBef>
                <a:spcPct val="0"/>
              </a:spcBef>
              <a:spcAft>
                <a:spcPct val="0"/>
              </a:spcAft>
            </a:pPr>
            <a:r>
              <a:rPr lang="en-US" sz="2400" smtClean="0">
                <a:solidFill>
                  <a:srgbClr val="000000"/>
                </a:solidFill>
              </a:rPr>
              <a:t>at His wounded feet.</a:t>
            </a:r>
          </a:p>
          <a:p>
            <a:pPr eaLnBrk="0" fontAlgn="base" hangingPunct="0">
              <a:spcBef>
                <a:spcPct val="0"/>
              </a:spcBef>
              <a:spcAft>
                <a:spcPct val="0"/>
              </a:spcAft>
            </a:pPr>
            <a:r>
              <a:rPr lang="en-US" sz="2400" smtClean="0">
                <a:solidFill>
                  <a:srgbClr val="000000"/>
                </a:solidFill>
              </a:rPr>
              <a:t>There's a stir-ring deep within me.</a:t>
            </a:r>
          </a:p>
        </p:txBody>
      </p:sp>
      <p:pic>
        <p:nvPicPr>
          <p:cNvPr id="5123" name="Picture 23" descr="E:\The Paperless Hymnal\SONGS\PPTiffFiles\Single Stanza\T\TheresAStirring1.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4" name="Rectangle 5"/>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1 - There’s a Stirring</a:t>
            </a:r>
            <a:endParaRPr lang="en-US" sz="5400" smtClean="0"/>
          </a:p>
        </p:txBody>
      </p:sp>
      <p:sp>
        <p:nvSpPr>
          <p:cNvPr id="5125" name="Text Box 6"/>
          <p:cNvSpPr txBox="1">
            <a:spLocks noChangeArrowheads="1"/>
          </p:cNvSpPr>
          <p:nvPr/>
        </p:nvSpPr>
        <p:spPr bwMode="auto">
          <a:xfrm>
            <a:off x="228600" y="6162675"/>
            <a:ext cx="5478463" cy="581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smtClean="0">
                <a:solidFill>
                  <a:srgbClr val="000000"/>
                </a:solidFill>
              </a:rPr>
              <a:t>Words &amp; Music by: Annie Herring / Arr. by: Ken Young</a:t>
            </a:r>
          </a:p>
          <a:p>
            <a:pPr eaLnBrk="0" fontAlgn="base" hangingPunct="0">
              <a:spcBef>
                <a:spcPct val="0"/>
              </a:spcBef>
              <a:spcAft>
                <a:spcPct val="0"/>
              </a:spcAft>
            </a:pPr>
            <a:r>
              <a:rPr lang="en-US" sz="1600" smtClean="0">
                <a:solidFill>
                  <a:srgbClr val="000000"/>
                </a:solidFill>
              </a:rPr>
              <a:t>Copyright © 1989 by Later Rain Music (ASCAP), Adm. by EMI</a:t>
            </a:r>
          </a:p>
        </p:txBody>
      </p:sp>
      <p:sp>
        <p:nvSpPr>
          <p:cNvPr id="5126" name="Text Box 8"/>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E:\The Paperless Hymnal\SONGS\PPTiffFiles\Single Stanza\T\TheresAStirring2.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1 - There’s a Stirring</a:t>
            </a:r>
          </a:p>
        </p:txBody>
      </p:sp>
      <p:sp>
        <p:nvSpPr>
          <p:cNvPr id="6148"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E:\The Paperless Hymnal\SONGS\PPTiffFiles\Single Stanza\T\TheresAStirring3.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1 - There’s a Stirring</a:t>
            </a:r>
          </a:p>
        </p:txBody>
      </p:sp>
      <p:sp>
        <p:nvSpPr>
          <p:cNvPr id="7172" name="Text Box 3"/>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The Paperless Hymnal\SONGS\PPTiffFiles\Single Stanza\T\TheresAStirring4.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1 - There’s a Stirring</a:t>
            </a:r>
          </a:p>
        </p:txBody>
      </p:sp>
      <p:sp>
        <p:nvSpPr>
          <p:cNvPr id="8196" name="Text Box 3"/>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E:\ThePapHy\SONGS\PPTiffFiles\T\TheresAStirring5.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1 - There’s a Stirring</a:t>
            </a:r>
          </a:p>
        </p:txBody>
      </p:sp>
      <p:sp>
        <p:nvSpPr>
          <p:cNvPr id="9220" name="Text Box 3"/>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E:\ThePapHy\Songs\PPTiffFiles\T\TheresAStirring6.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Rectangle 2"/>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1 - There’s a Stirring</a:t>
            </a:r>
          </a:p>
        </p:txBody>
      </p:sp>
      <p:sp>
        <p:nvSpPr>
          <p:cNvPr id="10244" name="Text Box 3"/>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E:\The Paperless Hymnal\SONGS\PPTiffFiles\Single Stanza\T\TheresAStirring1.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Rectangle 4"/>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2 - There’s a Stirring</a:t>
            </a:r>
            <a:endParaRPr lang="en-US" sz="5400" smtClean="0"/>
          </a:p>
        </p:txBody>
      </p:sp>
      <p:sp>
        <p:nvSpPr>
          <p:cNvPr id="11268" name="Text Box 6"/>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
        <p:nvSpPr>
          <p:cNvPr id="11269" name="Text Box 7"/>
          <p:cNvSpPr txBox="1">
            <a:spLocks noChangeArrowheads="1"/>
          </p:cNvSpPr>
          <p:nvPr/>
        </p:nvSpPr>
        <p:spPr bwMode="auto">
          <a:xfrm>
            <a:off x="228600" y="6162675"/>
            <a:ext cx="5478463" cy="581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smtClean="0">
                <a:solidFill>
                  <a:srgbClr val="000000"/>
                </a:solidFill>
              </a:rPr>
              <a:t>Words &amp; Music by: Annie Herring / Arr. by: Ken Young</a:t>
            </a:r>
          </a:p>
          <a:p>
            <a:pPr eaLnBrk="0" fontAlgn="base" hangingPunct="0">
              <a:spcBef>
                <a:spcPct val="0"/>
              </a:spcBef>
              <a:spcAft>
                <a:spcPct val="0"/>
              </a:spcAft>
            </a:pPr>
            <a:r>
              <a:rPr lang="en-US" sz="1600" smtClean="0">
                <a:solidFill>
                  <a:srgbClr val="000000"/>
                </a:solidFill>
              </a:rPr>
              <a:t>Copyright © 1989 by Later Rain Music (ASCAP), Adm. by EMI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The Paperless Hymnal\SONGS\PPTiffFiles\Single Stanza\T\TheresAStirring2.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2 - There’s a Stirring</a:t>
            </a:r>
          </a:p>
        </p:txBody>
      </p:sp>
      <p:sp>
        <p:nvSpPr>
          <p:cNvPr id="12292"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The Paperless Hymnal\SONGS\PPTiffFiles\Single Stanza\T\TheresAStirring3.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2 - There’s a Stirring</a:t>
            </a:r>
          </a:p>
        </p:txBody>
      </p:sp>
      <p:sp>
        <p:nvSpPr>
          <p:cNvPr id="13316"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The Paperless Hymnal\SONGS\PPTiffFiles\Single Stanza\T\TheresAStirring4.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2 - There’s a Stirring</a:t>
            </a:r>
          </a:p>
        </p:txBody>
      </p:sp>
      <p:sp>
        <p:nvSpPr>
          <p:cNvPr id="14340"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E:\ThePapHy\SONGS\PPTiffFiles\T\TheresAStirring5.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2 - There’s a Stirring</a:t>
            </a:r>
          </a:p>
        </p:txBody>
      </p:sp>
      <p:sp>
        <p:nvSpPr>
          <p:cNvPr id="15364"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E:\ThePapHy\Songs\PPTiffFiles\T\TheresAStirring6.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2 - There’s a Stirring</a:t>
            </a:r>
          </a:p>
        </p:txBody>
      </p:sp>
      <p:sp>
        <p:nvSpPr>
          <p:cNvPr id="16388"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E:\ThePapHy\SONGS\PPTiffFiles\T\TheresAStirring5.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3 - There’s a Stirring</a:t>
            </a:r>
          </a:p>
        </p:txBody>
      </p:sp>
      <p:sp>
        <p:nvSpPr>
          <p:cNvPr id="17412"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E:\ThePapHy\Songs\PPTiffFiles\T\TheresAStirring6.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7772400" cy="304800"/>
          </a:xfrm>
        </p:spPr>
        <p:txBody>
          <a:bodyPr/>
          <a:lstStyle/>
          <a:p>
            <a:pPr algn="l"/>
            <a:r>
              <a:rPr lang="en-US" sz="2800" smtClean="0">
                <a:solidFill>
                  <a:schemeClr val="tx1"/>
                </a:solidFill>
                <a:latin typeface="Arial" charset="0"/>
              </a:rPr>
              <a:t>3 - There’s a Stirring</a:t>
            </a:r>
          </a:p>
        </p:txBody>
      </p:sp>
      <p:sp>
        <p:nvSpPr>
          <p:cNvPr id="18436" name="Text Box 4"/>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E:\The Paperless Hymnal\SONGS\PPTiffFiles\Single Stanza\T\TheresAStirring7.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Rectangle 2"/>
          <p:cNvSpPr>
            <a:spLocks noGrp="1" noChangeArrowheads="1"/>
          </p:cNvSpPr>
          <p:nvPr>
            <p:ph type="title" idx="4294967295"/>
          </p:nvPr>
        </p:nvSpPr>
        <p:spPr>
          <a:xfrm>
            <a:off x="152400" y="152400"/>
            <a:ext cx="7772400" cy="304800"/>
          </a:xfrm>
        </p:spPr>
        <p:txBody>
          <a:bodyPr/>
          <a:lstStyle/>
          <a:p>
            <a:pPr algn="l"/>
            <a:r>
              <a:rPr lang="en-US" sz="2000" smtClean="0">
                <a:solidFill>
                  <a:schemeClr val="tx1"/>
                </a:solidFill>
                <a:latin typeface="Arial" charset="0"/>
              </a:rPr>
              <a:t>C - There’s a Stirring</a:t>
            </a:r>
          </a:p>
        </p:txBody>
      </p:sp>
      <p:sp>
        <p:nvSpPr>
          <p:cNvPr id="19460" name="Text Box 3"/>
          <p:cNvSpPr txBox="1">
            <a:spLocks noChangeArrowheads="1"/>
          </p:cNvSpPr>
          <p:nvPr/>
        </p:nvSpPr>
        <p:spPr bwMode="auto">
          <a:xfrm>
            <a:off x="6594475" y="6553200"/>
            <a:ext cx="2549525"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400" smtClean="0">
                <a:solidFill>
                  <a:srgbClr val="000000"/>
                </a:solidFill>
              </a:rPr>
              <a:t>© 2002 The Paperless Hymnal™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124200"/>
            <a:ext cx="3962400" cy="646331"/>
          </a:xfrm>
          <a:prstGeom prst="rect">
            <a:avLst/>
          </a:prstGeom>
          <a:noFill/>
        </p:spPr>
        <p:txBody>
          <a:bodyPr wrap="square" rtlCol="0">
            <a:spAutoFit/>
          </a:bodyPr>
          <a:lstStyle/>
          <a:p>
            <a:pPr algn="ctr"/>
            <a:r>
              <a:rPr lang="en-US" sz="3600" dirty="0">
                <a:solidFill>
                  <a:prstClr val="white"/>
                </a:solidFill>
                <a:latin typeface="Plantagenet Cherokee" pitchFamily="18" charset="0"/>
              </a:rPr>
              <a:t>Sermon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- 2.3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b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dirty="0"/>
          </a:p>
        </p:txBody>
      </p:sp>
      <p:sp>
        <p:nvSpPr>
          <p:cNvPr id="3" name="Subtitle 2"/>
          <p:cNvSpPr>
            <a:spLocks noGrp="1"/>
          </p:cNvSpPr>
          <p:nvPr>
            <p:ph type="subTitle" idx="1"/>
          </p:nvPr>
        </p:nvSpPr>
        <p:spPr/>
        <p:txBody>
          <a:bodyPr/>
          <a:lstStyle/>
          <a:p>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a:p>
            <a:endParaRPr lang="en-US" dirty="0"/>
          </a:p>
        </p:txBody>
      </p:sp>
    </p:spTree>
    <p:extLst>
      <p:ext uri="{BB962C8B-B14F-4D97-AF65-F5344CB8AC3E}">
        <p14:creationId xmlns:p14="http://schemas.microsoft.com/office/powerpoint/2010/main" xmlns="" val="1185700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347681"/>
            <a:ext cx="7772400" cy="1470025"/>
          </a:xfrm>
        </p:spPr>
        <p:txBody>
          <a:bodyPr/>
          <a:lstStyle/>
          <a:p>
            <a:pPr algn="r"/>
            <a:r>
              <a:rPr lang="en-US" b="1" dirty="0"/>
              <a:t>…Do Bad Things Happen</a:t>
            </a:r>
            <a:br>
              <a:rPr lang="en-US" b="1" dirty="0"/>
            </a:br>
            <a:r>
              <a:rPr lang="en-US" b="1" dirty="0"/>
              <a:t>to Good People</a:t>
            </a:r>
          </a:p>
        </p:txBody>
      </p:sp>
      <p:sp>
        <p:nvSpPr>
          <p:cNvPr id="4" name="Rectangle 3"/>
          <p:cNvSpPr/>
          <p:nvPr/>
        </p:nvSpPr>
        <p:spPr>
          <a:xfrm rot="19627975">
            <a:off x="274036" y="1109865"/>
            <a:ext cx="5549917" cy="264687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6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309650084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rgbClr val="C00000"/>
          </a:solidFill>
        </p:spPr>
        <p:txBody>
          <a:bodyPr>
            <a:normAutofit/>
          </a:bodyPr>
          <a:lstStyle/>
          <a:p>
            <a:r>
              <a:rPr lang="en-US" b="1" dirty="0">
                <a:solidFill>
                  <a:schemeClr val="bg1"/>
                </a:solidFill>
              </a:rPr>
              <a:t>We Live in a World Cursed by Sin</a:t>
            </a:r>
          </a:p>
        </p:txBody>
      </p:sp>
      <p:sp>
        <p:nvSpPr>
          <p:cNvPr id="3" name="Content Placeholder 2"/>
          <p:cNvSpPr>
            <a:spLocks noGrp="1"/>
          </p:cNvSpPr>
          <p:nvPr>
            <p:ph idx="1"/>
          </p:nvPr>
        </p:nvSpPr>
        <p:spPr>
          <a:xfrm>
            <a:off x="457200" y="2053239"/>
            <a:ext cx="8229600" cy="1668149"/>
          </a:xfrm>
        </p:spPr>
        <p:txBody>
          <a:bodyPr>
            <a:spAutoFit/>
          </a:bodyPr>
          <a:lstStyle/>
          <a:p>
            <a:r>
              <a:rPr lang="en-US" dirty="0"/>
              <a:t>God made all things good – Gen. 1.31; Ecc. 7.29</a:t>
            </a:r>
          </a:p>
          <a:p>
            <a:r>
              <a:rPr lang="en-US" dirty="0"/>
              <a:t>Sin brought curse on man and world – Gen. 3.16-24</a:t>
            </a:r>
          </a:p>
        </p:txBody>
      </p:sp>
      <p:sp>
        <p:nvSpPr>
          <p:cNvPr id="4" name="Rectangle 3"/>
          <p:cNvSpPr/>
          <p:nvPr/>
        </p:nvSpPr>
        <p:spPr>
          <a:xfrm>
            <a:off x="5257800" y="119203"/>
            <a:ext cx="3672800" cy="1569660"/>
          </a:xfrm>
          <a:prstGeom prst="rect">
            <a:avLst/>
          </a:prstGeom>
        </p:spPr>
        <p:txBody>
          <a:bodyPr wrap="non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1096833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rgbClr val="C00000"/>
          </a:solidFill>
        </p:spPr>
        <p:txBody>
          <a:bodyPr>
            <a:normAutofit/>
          </a:bodyPr>
          <a:lstStyle/>
          <a:p>
            <a:r>
              <a:rPr lang="en-US" b="1" dirty="0">
                <a:solidFill>
                  <a:schemeClr val="bg1"/>
                </a:solidFill>
              </a:rPr>
              <a:t>We Live in a World Cursed by Sin</a:t>
            </a:r>
          </a:p>
        </p:txBody>
      </p:sp>
      <p:sp>
        <p:nvSpPr>
          <p:cNvPr id="3" name="Content Placeholder 2"/>
          <p:cNvSpPr>
            <a:spLocks noGrp="1"/>
          </p:cNvSpPr>
          <p:nvPr>
            <p:ph idx="1"/>
          </p:nvPr>
        </p:nvSpPr>
        <p:spPr>
          <a:xfrm>
            <a:off x="457200" y="2053239"/>
            <a:ext cx="8229600" cy="2751522"/>
          </a:xfrm>
        </p:spPr>
        <p:txBody>
          <a:bodyPr>
            <a:spAutoFit/>
          </a:bodyPr>
          <a:lstStyle/>
          <a:p>
            <a:r>
              <a:rPr lang="en-US" dirty="0"/>
              <a:t>God made all things good – Gen. 1.31; Ecc. 7.29</a:t>
            </a:r>
          </a:p>
          <a:p>
            <a:r>
              <a:rPr lang="en-US" dirty="0"/>
              <a:t>Sin brought curse on man and world – Gen. 3.16-24</a:t>
            </a:r>
          </a:p>
          <a:p>
            <a:r>
              <a:rPr lang="en-US" dirty="0"/>
              <a:t>None immune to this curse – Ecc. 9.2-3; 1 Cor. 15.22; Heb. 9.27</a:t>
            </a:r>
          </a:p>
        </p:txBody>
      </p:sp>
      <p:sp>
        <p:nvSpPr>
          <p:cNvPr id="4" name="Rectangle 3"/>
          <p:cNvSpPr/>
          <p:nvPr/>
        </p:nvSpPr>
        <p:spPr>
          <a:xfrm>
            <a:off x="5014000" y="53370"/>
            <a:ext cx="3672800" cy="1569660"/>
          </a:xfrm>
          <a:prstGeom prst="rect">
            <a:avLst/>
          </a:prstGeom>
        </p:spPr>
        <p:txBody>
          <a:bodyPr wrap="non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15373422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chemeClr val="tx1"/>
          </a:solidFill>
        </p:spPr>
        <p:txBody>
          <a:bodyPr>
            <a:normAutofit/>
          </a:bodyPr>
          <a:lstStyle/>
          <a:p>
            <a:r>
              <a:rPr lang="en-US" b="1" dirty="0">
                <a:solidFill>
                  <a:schemeClr val="bg1"/>
                </a:solidFill>
              </a:rPr>
              <a:t>Give the Devil His Due</a:t>
            </a:r>
          </a:p>
        </p:txBody>
      </p:sp>
      <p:sp>
        <p:nvSpPr>
          <p:cNvPr id="3" name="Content Placeholder 2"/>
          <p:cNvSpPr>
            <a:spLocks noGrp="1"/>
          </p:cNvSpPr>
          <p:nvPr>
            <p:ph idx="1"/>
          </p:nvPr>
        </p:nvSpPr>
        <p:spPr>
          <a:xfrm>
            <a:off x="152400" y="152400"/>
            <a:ext cx="4800600" cy="1569660"/>
          </a:xfrm>
        </p:spPr>
        <p:txBody>
          <a:bodyPr wrap="squar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
        <p:nvSpPr>
          <p:cNvPr id="4" name="Rectangle 3"/>
          <p:cNvSpPr/>
          <p:nvPr/>
        </p:nvSpPr>
        <p:spPr>
          <a:xfrm>
            <a:off x="762000" y="2531319"/>
            <a:ext cx="7772400" cy="3980577"/>
          </a:xfrm>
          <a:prstGeom prst="rect">
            <a:avLst/>
          </a:prstGeom>
        </p:spPr>
        <p:txBody>
          <a:bodyPr wrap="square">
            <a:spAutoFit/>
          </a:bodyPr>
          <a:lstStyle/>
          <a:p>
            <a:r>
              <a:rPr lang="en-US" sz="1400" b="1" baseline="30000" dirty="0">
                <a:solidFill>
                  <a:srgbClr val="417CBE"/>
                </a:solidFill>
                <a:latin typeface="Segoe UI" panose="020B0502040204020203" pitchFamily="34" charset="0"/>
              </a:rPr>
              <a:t> 31 </a:t>
            </a:r>
            <a:r>
              <a:rPr lang="en-US" dirty="0">
                <a:solidFill>
                  <a:srgbClr val="DF0000"/>
                </a:solidFill>
                <a:latin typeface="Segoe UI" panose="020B0502040204020203" pitchFamily="34" charset="0"/>
              </a:rPr>
              <a:t>“Simon, Simon, behold, </a:t>
            </a:r>
            <a:r>
              <a:rPr lang="en-US" sz="2800" i="1" baseline="30000" dirty="0">
                <a:solidFill>
                  <a:srgbClr val="0080FF"/>
                </a:solidFill>
                <a:latin typeface="Segoe UI" panose="020B0502040204020203" pitchFamily="34" charset="0"/>
                <a:hlinkClick r:id="rId3"/>
              </a:rPr>
              <a:t> * </a:t>
            </a:r>
            <a:r>
              <a:rPr lang="en-US" dirty="0">
                <a:solidFill>
                  <a:srgbClr val="DF0000"/>
                </a:solidFill>
                <a:latin typeface="Segoe UI" panose="020B0502040204020203" pitchFamily="34" charset="0"/>
                <a:hlinkClick r:id="rId3"/>
              </a:rPr>
              <a:t>Satan has </a:t>
            </a:r>
            <a:r>
              <a:rPr lang="en-US" sz="2800" i="1" baseline="30000" dirty="0">
                <a:solidFill>
                  <a:srgbClr val="FF8040"/>
                </a:solidFill>
                <a:latin typeface="Segoe UI" panose="020B0502040204020203" pitchFamily="34" charset="0"/>
                <a:hlinkClick r:id="rId4"/>
              </a:rPr>
              <a:t>4 </a:t>
            </a:r>
            <a:r>
              <a:rPr lang="en-US" dirty="0">
                <a:solidFill>
                  <a:srgbClr val="DF0000"/>
                </a:solidFill>
                <a:latin typeface="Segoe UI" panose="020B0502040204020203" pitchFamily="34" charset="0"/>
                <a:hlinkClick r:id="rId4"/>
              </a:rPr>
              <a:t>demanded </a:t>
            </a:r>
            <a:r>
              <a:rPr lang="en-US" i="1" dirty="0">
                <a:solidFill>
                  <a:srgbClr val="808080"/>
                </a:solidFill>
                <a:latin typeface="Segoe UI" panose="020B0502040204020203" pitchFamily="34" charset="0"/>
                <a:hlinkClick r:id="rId4"/>
              </a:rPr>
              <a:t>permission</a:t>
            </a:r>
            <a:r>
              <a:rPr lang="en-US" dirty="0">
                <a:solidFill>
                  <a:srgbClr val="DF0000"/>
                </a:solidFill>
                <a:latin typeface="Segoe UI" panose="020B0502040204020203" pitchFamily="34" charset="0"/>
                <a:hlinkClick r:id="rId4"/>
              </a:rPr>
              <a:t> to </a:t>
            </a:r>
            <a:r>
              <a:rPr lang="en-US" sz="2800" i="1" baseline="30000" dirty="0">
                <a:solidFill>
                  <a:srgbClr val="0080FF"/>
                </a:solidFill>
                <a:latin typeface="Segoe UI" panose="020B0502040204020203" pitchFamily="34" charset="0"/>
                <a:hlinkClick r:id="rId5"/>
              </a:rPr>
              <a:t> * </a:t>
            </a:r>
            <a:r>
              <a:rPr lang="en-US" dirty="0">
                <a:solidFill>
                  <a:srgbClr val="DF0000"/>
                </a:solidFill>
                <a:latin typeface="Segoe UI" panose="020B0502040204020203" pitchFamily="34" charset="0"/>
                <a:hlinkClick r:id="rId5"/>
              </a:rPr>
              <a:t>sift you like wheat;</a:t>
            </a:r>
            <a:r>
              <a:rPr lang="en-US" sz="1400" b="1" baseline="30000" dirty="0">
                <a:solidFill>
                  <a:srgbClr val="417CBE"/>
                </a:solidFill>
                <a:latin typeface="Segoe UI" panose="020B0502040204020203" pitchFamily="34" charset="0"/>
                <a:hlinkClick r:id="rId5"/>
              </a:rPr>
              <a:t> 32 </a:t>
            </a:r>
            <a:r>
              <a:rPr lang="en-US" dirty="0">
                <a:solidFill>
                  <a:srgbClr val="DF0000"/>
                </a:solidFill>
                <a:latin typeface="Segoe UI" panose="020B0502040204020203" pitchFamily="34" charset="0"/>
                <a:hlinkClick r:id="rId5"/>
              </a:rPr>
              <a:t>but I </a:t>
            </a:r>
            <a:r>
              <a:rPr lang="en-US" sz="2800" i="1" baseline="30000" dirty="0">
                <a:solidFill>
                  <a:srgbClr val="0080FF"/>
                </a:solidFill>
                <a:latin typeface="Segoe UI" panose="020B0502040204020203" pitchFamily="34" charset="0"/>
                <a:hlinkClick r:id="rId6"/>
              </a:rPr>
              <a:t> * </a:t>
            </a:r>
            <a:r>
              <a:rPr lang="en-US" dirty="0">
                <a:solidFill>
                  <a:srgbClr val="DF0000"/>
                </a:solidFill>
                <a:latin typeface="Segoe UI" panose="020B0502040204020203" pitchFamily="34" charset="0"/>
                <a:hlinkClick r:id="rId6"/>
              </a:rPr>
              <a:t>have prayed for you, that your faith may not fail; and you, when once you have turned again, </a:t>
            </a:r>
            <a:r>
              <a:rPr lang="en-US" sz="2800" i="1" baseline="30000" dirty="0">
                <a:solidFill>
                  <a:srgbClr val="0080FF"/>
                </a:solidFill>
                <a:latin typeface="Segoe UI" panose="020B0502040204020203" pitchFamily="34" charset="0"/>
                <a:hlinkClick r:id="rId7"/>
              </a:rPr>
              <a:t> * </a:t>
            </a:r>
            <a:r>
              <a:rPr lang="en-US" dirty="0">
                <a:solidFill>
                  <a:srgbClr val="DF0000"/>
                </a:solidFill>
                <a:latin typeface="Segoe UI" panose="020B0502040204020203" pitchFamily="34" charset="0"/>
                <a:hlinkClick r:id="rId7"/>
              </a:rPr>
              <a:t>strengthen your brothers.”</a:t>
            </a:r>
            <a:r>
              <a:rPr lang="en-US" sz="1400" b="1" baseline="30000" dirty="0">
                <a:solidFill>
                  <a:srgbClr val="417CBE"/>
                </a:solidFill>
                <a:latin typeface="Segoe UI" panose="020B0502040204020203" pitchFamily="34" charset="0"/>
                <a:hlinkClick r:id="rId7"/>
              </a:rPr>
              <a:t> </a:t>
            </a:r>
            <a:r>
              <a:rPr lang="en-US" sz="1400" b="1" baseline="30000" dirty="0">
                <a:solidFill>
                  <a:srgbClr val="417CBE"/>
                </a:solidFill>
                <a:latin typeface="Segoe UI" panose="020B0502040204020203" pitchFamily="34" charset="0"/>
              </a:rPr>
              <a:t>LUKE 22</a:t>
            </a: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r>
              <a:rPr lang="en-US" dirty="0"/>
              <a:t> </a:t>
            </a:r>
            <a:r>
              <a:rPr lang="en-US" sz="4000" dirty="0"/>
              <a:t>So</a:t>
            </a:r>
            <a:r>
              <a:rPr lang="en-US" dirty="0"/>
              <a:t> when He had dipped the morsel, He *took and *gave it to Judas, </a:t>
            </a:r>
            <a:r>
              <a:rPr lang="en-US" i="1" baseline="30000" dirty="0">
                <a:hlinkClick r:id="rId8"/>
              </a:rPr>
              <a:t> * </a:t>
            </a:r>
            <a:r>
              <a:rPr lang="en-US" i="1" dirty="0">
                <a:hlinkClick r:id="rId8"/>
              </a:rPr>
              <a:t>the son</a:t>
            </a:r>
            <a:r>
              <a:rPr lang="en-US" dirty="0">
                <a:hlinkClick r:id="rId8"/>
              </a:rPr>
              <a:t> of Simon Iscariot.</a:t>
            </a:r>
            <a:r>
              <a:rPr lang="en-US" b="1" baseline="30000" dirty="0">
                <a:hlinkClick r:id="rId8"/>
              </a:rPr>
              <a:t> 27 </a:t>
            </a:r>
            <a:r>
              <a:rPr lang="en-US" dirty="0">
                <a:hlinkClick r:id="rId8"/>
              </a:rPr>
              <a:t>After the morsel, </a:t>
            </a:r>
            <a:r>
              <a:rPr lang="en-US" i="1" baseline="30000" dirty="0">
                <a:hlinkClick r:id="rId9"/>
              </a:rPr>
              <a:t> * </a:t>
            </a:r>
            <a:r>
              <a:rPr lang="en-US" dirty="0">
                <a:hlinkClick r:id="rId9"/>
              </a:rPr>
              <a:t>Satan then </a:t>
            </a:r>
            <a:r>
              <a:rPr lang="en-US" i="1" baseline="30000" dirty="0">
                <a:hlinkClick r:id="rId10"/>
              </a:rPr>
              <a:t> * </a:t>
            </a:r>
            <a:r>
              <a:rPr lang="en-US" dirty="0">
                <a:hlinkClick r:id="rId10"/>
              </a:rPr>
              <a:t>entered into him. Therefore Jesus *said to him, “What you do, do quickly.”</a:t>
            </a:r>
            <a:r>
              <a:rPr lang="en-US" b="1" baseline="30000" dirty="0">
                <a:hlinkClick r:id="rId10"/>
              </a:rPr>
              <a:t> </a:t>
            </a:r>
            <a:r>
              <a:rPr lang="en-US" b="1" baseline="30000" dirty="0"/>
              <a:t>John 13:26</a:t>
            </a:r>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sz="1400" b="1" baseline="30000" dirty="0">
              <a:solidFill>
                <a:srgbClr val="417CBE"/>
              </a:solidFill>
              <a:latin typeface="Segoe UI" panose="020B0502040204020203" pitchFamily="34" charset="0"/>
            </a:endParaRPr>
          </a:p>
          <a:p>
            <a:endParaRPr lang="en-US" dirty="0"/>
          </a:p>
        </p:txBody>
      </p:sp>
    </p:spTree>
    <p:extLst>
      <p:ext uri="{BB962C8B-B14F-4D97-AF65-F5344CB8AC3E}">
        <p14:creationId xmlns:p14="http://schemas.microsoft.com/office/powerpoint/2010/main" xmlns="" val="35260971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chemeClr val="tx1"/>
          </a:solidFill>
        </p:spPr>
        <p:txBody>
          <a:bodyPr>
            <a:normAutofit/>
          </a:bodyPr>
          <a:lstStyle/>
          <a:p>
            <a:r>
              <a:rPr lang="en-US" b="1" dirty="0">
                <a:solidFill>
                  <a:schemeClr val="bg1"/>
                </a:solidFill>
              </a:rPr>
              <a:t>Give the Devil His Due</a:t>
            </a:r>
          </a:p>
        </p:txBody>
      </p:sp>
      <p:sp>
        <p:nvSpPr>
          <p:cNvPr id="3" name="Content Placeholder 2"/>
          <p:cNvSpPr>
            <a:spLocks noGrp="1"/>
          </p:cNvSpPr>
          <p:nvPr>
            <p:ph idx="1"/>
          </p:nvPr>
        </p:nvSpPr>
        <p:spPr>
          <a:xfrm>
            <a:off x="457200" y="1560797"/>
            <a:ext cx="8229600" cy="6494085"/>
          </a:xfrm>
        </p:spPr>
        <p:txBody>
          <a:bodyPr>
            <a:spAutoFit/>
          </a:bodyPr>
          <a:lstStyle/>
          <a:p>
            <a:r>
              <a:rPr lang="en-US" dirty="0"/>
              <a:t>Saying “it is the Lord’s will” doesn’t fully explain tragedy</a:t>
            </a:r>
          </a:p>
          <a:p>
            <a:r>
              <a:rPr lang="en-US" dirty="0"/>
              <a:t>Satan is the source of:</a:t>
            </a:r>
          </a:p>
          <a:p>
            <a:pPr lvl="1"/>
            <a:r>
              <a:rPr lang="en-US" dirty="0"/>
              <a:t>Sin and its consequences</a:t>
            </a:r>
          </a:p>
          <a:p>
            <a:pPr lvl="1"/>
            <a:r>
              <a:rPr lang="en-US" b="1" baseline="30000" dirty="0"/>
              <a:t>2Cor.12: 7 </a:t>
            </a:r>
            <a:r>
              <a:rPr lang="en-US" dirty="0"/>
              <a:t>Because of the surpassing greatness of the </a:t>
            </a:r>
            <a:r>
              <a:rPr lang="en-US" i="1" baseline="30000" dirty="0">
                <a:hlinkClick r:id="rId3"/>
              </a:rPr>
              <a:t> * </a:t>
            </a:r>
            <a:r>
              <a:rPr lang="en-US" dirty="0">
                <a:hlinkClick r:id="rId3"/>
              </a:rPr>
              <a:t>revelations, for this reason, to keep me from exalting myself, there was given me a </a:t>
            </a:r>
            <a:r>
              <a:rPr lang="en-US" i="1" baseline="30000" dirty="0">
                <a:hlinkClick r:id="rId4"/>
              </a:rPr>
              <a:t> * </a:t>
            </a:r>
            <a:r>
              <a:rPr lang="en-US" dirty="0">
                <a:hlinkClick r:id="rId4"/>
              </a:rPr>
              <a:t>thorn in the flesh, a </a:t>
            </a:r>
            <a:r>
              <a:rPr lang="en-US" i="1" baseline="30000" dirty="0">
                <a:hlinkClick r:id="rId5"/>
              </a:rPr>
              <a:t> * </a:t>
            </a:r>
            <a:r>
              <a:rPr lang="en-US" dirty="0">
                <a:hlinkClick r:id="rId5"/>
              </a:rPr>
              <a:t>messenger of Satan to </a:t>
            </a:r>
            <a:r>
              <a:rPr lang="en-US" i="1" baseline="30000" dirty="0">
                <a:hlinkClick r:id="rId6"/>
              </a:rPr>
              <a:t>2 </a:t>
            </a:r>
            <a:r>
              <a:rPr lang="en-US" dirty="0">
                <a:hlinkClick r:id="rId6"/>
              </a:rPr>
              <a:t>torment me–to keep me from exalting myself</a:t>
            </a:r>
            <a:endParaRPr lang="en-US" dirty="0"/>
          </a:p>
          <a:p>
            <a:pPr lvl="1"/>
            <a:endParaRPr lang="en-US" dirty="0"/>
          </a:p>
          <a:p>
            <a:pPr lvl="1"/>
            <a:endParaRPr lang="en-US" dirty="0"/>
          </a:p>
          <a:p>
            <a:pPr lvl="1"/>
            <a:endParaRPr lang="en-US" dirty="0"/>
          </a:p>
          <a:p>
            <a:pPr lvl="1"/>
            <a:endParaRPr lang="en-US" dirty="0"/>
          </a:p>
        </p:txBody>
      </p:sp>
      <p:sp>
        <p:nvSpPr>
          <p:cNvPr id="4" name="Rectangle 3"/>
          <p:cNvSpPr/>
          <p:nvPr/>
        </p:nvSpPr>
        <p:spPr>
          <a:xfrm>
            <a:off x="4598894" y="0"/>
            <a:ext cx="3672800" cy="1569660"/>
          </a:xfrm>
          <a:prstGeom prst="rect">
            <a:avLst/>
          </a:prstGeom>
        </p:spPr>
        <p:txBody>
          <a:bodyPr wrap="non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37734045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chemeClr val="tx1"/>
          </a:solidFill>
        </p:spPr>
        <p:txBody>
          <a:bodyPr>
            <a:normAutofit/>
          </a:bodyPr>
          <a:lstStyle/>
          <a:p>
            <a:r>
              <a:rPr lang="en-US" b="1" dirty="0">
                <a:solidFill>
                  <a:schemeClr val="bg1"/>
                </a:solidFill>
              </a:rPr>
              <a:t>Give the Devil His Due</a:t>
            </a:r>
          </a:p>
        </p:txBody>
      </p:sp>
      <p:sp>
        <p:nvSpPr>
          <p:cNvPr id="3" name="Content Placeholder 2"/>
          <p:cNvSpPr>
            <a:spLocks noGrp="1"/>
          </p:cNvSpPr>
          <p:nvPr>
            <p:ph idx="1"/>
          </p:nvPr>
        </p:nvSpPr>
        <p:spPr>
          <a:xfrm>
            <a:off x="457200" y="1560797"/>
            <a:ext cx="8229600" cy="3834896"/>
          </a:xfrm>
        </p:spPr>
        <p:txBody>
          <a:bodyPr>
            <a:spAutoFit/>
          </a:bodyPr>
          <a:lstStyle/>
          <a:p>
            <a:r>
              <a:rPr lang="en-US" dirty="0"/>
              <a:t>Saying “it is the Lord’s</a:t>
            </a:r>
            <a:endPar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en-US" dirty="0"/>
              <a:t>will” doesn’t fully explain tragedy</a:t>
            </a:r>
          </a:p>
          <a:p>
            <a:r>
              <a:rPr lang="en-US" dirty="0"/>
              <a:t>Satan is the source of:</a:t>
            </a:r>
          </a:p>
          <a:p>
            <a:pPr lvl="1"/>
            <a:r>
              <a:rPr lang="en-US" dirty="0"/>
              <a:t>Sin and its consequences</a:t>
            </a:r>
          </a:p>
          <a:p>
            <a:pPr lvl="1"/>
            <a:r>
              <a:rPr lang="en-US" dirty="0"/>
              <a:t>Job’s trouble</a:t>
            </a:r>
          </a:p>
          <a:p>
            <a:pPr lvl="1"/>
            <a:r>
              <a:rPr lang="en-US" dirty="0"/>
              <a:t>Paul’s thorn and hindrance</a:t>
            </a:r>
          </a:p>
          <a:p>
            <a:pPr lvl="1"/>
            <a:r>
              <a:rPr lang="en-US" dirty="0"/>
              <a:t>Woman’s infirmity</a:t>
            </a:r>
          </a:p>
        </p:txBody>
      </p:sp>
      <p:sp>
        <p:nvSpPr>
          <p:cNvPr id="4" name="Rectangle 3"/>
          <p:cNvSpPr/>
          <p:nvPr/>
        </p:nvSpPr>
        <p:spPr>
          <a:xfrm>
            <a:off x="5014000" y="35859"/>
            <a:ext cx="3672800" cy="1569660"/>
          </a:xfrm>
          <a:prstGeom prst="rect">
            <a:avLst/>
          </a:prstGeom>
        </p:spPr>
        <p:txBody>
          <a:bodyPr wrap="non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2810071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000"/>
                                        <p:tgtEl>
                                          <p:spTgt spid="3">
                                            <p:txEl>
                                              <p:pRg st="4" end="4"/>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1000"/>
                                        <p:tgtEl>
                                          <p:spTgt spid="3">
                                            <p:txEl>
                                              <p:pRg st="5" end="5"/>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chemeClr val="tx2"/>
          </a:solidFill>
        </p:spPr>
        <p:txBody>
          <a:bodyPr>
            <a:normAutofit/>
          </a:bodyPr>
          <a:lstStyle/>
          <a:p>
            <a:r>
              <a:rPr lang="en-US" b="1" dirty="0">
                <a:solidFill>
                  <a:schemeClr val="bg1"/>
                </a:solidFill>
              </a:rPr>
              <a:t>We Are Limited  In Vision</a:t>
            </a:r>
          </a:p>
        </p:txBody>
      </p:sp>
      <p:sp>
        <p:nvSpPr>
          <p:cNvPr id="3" name="Content Placeholder 2"/>
          <p:cNvSpPr>
            <a:spLocks noGrp="1"/>
          </p:cNvSpPr>
          <p:nvPr>
            <p:ph idx="1"/>
          </p:nvPr>
        </p:nvSpPr>
        <p:spPr>
          <a:xfrm>
            <a:off x="457200" y="1357664"/>
            <a:ext cx="8229600" cy="2677656"/>
          </a:xfrm>
        </p:spPr>
        <p:txBody>
          <a:bodyPr>
            <a:spAutoFit/>
          </a:bodyPr>
          <a:lstStyle/>
          <a:p>
            <a:r>
              <a:rPr lang="en-US" dirty="0"/>
              <a:t>Only God can see from beginning to end – Ec. 3.11</a:t>
            </a:r>
          </a:p>
          <a:p>
            <a:r>
              <a:rPr lang="en-US" dirty="0"/>
              <a:t>Today’s trouble may be tomorrow’s blessing – cannot see it today:</a:t>
            </a:r>
          </a:p>
          <a:p>
            <a:pPr lvl="1"/>
            <a:r>
              <a:rPr lang="en-US" dirty="0"/>
              <a:t>Joseph’s troubles – Gen. 45.7</a:t>
            </a:r>
          </a:p>
        </p:txBody>
      </p:sp>
      <p:sp>
        <p:nvSpPr>
          <p:cNvPr id="4" name="Rectangle 3"/>
          <p:cNvSpPr/>
          <p:nvPr/>
        </p:nvSpPr>
        <p:spPr>
          <a:xfrm>
            <a:off x="4419600" y="0"/>
            <a:ext cx="3970000" cy="1569660"/>
          </a:xfrm>
          <a:prstGeom prst="rect">
            <a:avLst/>
          </a:prstGeom>
        </p:spPr>
        <p:txBody>
          <a:bodyPr wrap="squar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318502643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chemeClr val="tx2"/>
          </a:solidFill>
        </p:spPr>
        <p:txBody>
          <a:bodyPr>
            <a:normAutofit/>
          </a:bodyPr>
          <a:lstStyle/>
          <a:p>
            <a:r>
              <a:rPr lang="en-US" b="1" dirty="0">
                <a:solidFill>
                  <a:schemeClr val="bg1"/>
                </a:solidFill>
              </a:rPr>
              <a:t>We Are Limited  In Vision</a:t>
            </a:r>
          </a:p>
        </p:txBody>
      </p:sp>
      <p:sp>
        <p:nvSpPr>
          <p:cNvPr id="3" name="Content Placeholder 2"/>
          <p:cNvSpPr>
            <a:spLocks noGrp="1"/>
          </p:cNvSpPr>
          <p:nvPr>
            <p:ph idx="1"/>
          </p:nvPr>
        </p:nvSpPr>
        <p:spPr>
          <a:xfrm>
            <a:off x="228600" y="1752600"/>
            <a:ext cx="8229600" cy="4142673"/>
          </a:xfrm>
        </p:spPr>
        <p:txBody>
          <a:bodyPr>
            <a:spAutoFit/>
          </a:bodyPr>
          <a:lstStyle/>
          <a:p>
            <a:r>
              <a:rPr lang="en-US" dirty="0"/>
              <a:t>Only God can see from beginning to end – Ec. 3.11</a:t>
            </a:r>
          </a:p>
          <a:p>
            <a:r>
              <a:rPr lang="en-US" dirty="0"/>
              <a:t>Today’s trouble may be tomorrow’s blessing – cannot see it today:</a:t>
            </a:r>
          </a:p>
          <a:p>
            <a:pPr lvl="1"/>
            <a:r>
              <a:rPr lang="en-US" dirty="0"/>
              <a:t>Joseph’s troubles – Gen. 45.7</a:t>
            </a:r>
          </a:p>
          <a:p>
            <a:pPr lvl="1"/>
            <a:r>
              <a:rPr lang="en-US" dirty="0"/>
              <a:t>Paul’s troubles – Phil. 1.12-14</a:t>
            </a:r>
          </a:p>
          <a:p>
            <a:pPr lvl="1"/>
            <a:r>
              <a:rPr lang="en-US" dirty="0"/>
              <a:t>Stephen’s death and persecution at Jerusalem – Acts 8.1-4</a:t>
            </a:r>
          </a:p>
        </p:txBody>
      </p:sp>
      <p:sp>
        <p:nvSpPr>
          <p:cNvPr id="4" name="Rectangle 3"/>
          <p:cNvSpPr/>
          <p:nvPr/>
        </p:nvSpPr>
        <p:spPr>
          <a:xfrm>
            <a:off x="3505200" y="0"/>
            <a:ext cx="3672800" cy="1569660"/>
          </a:xfrm>
          <a:prstGeom prst="rect">
            <a:avLst/>
          </a:prstGeom>
        </p:spPr>
        <p:txBody>
          <a:bodyPr wrap="non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305493696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9144000" cy="838200"/>
          </a:xfrm>
          <a:solidFill>
            <a:schemeClr val="accent4">
              <a:lumMod val="50000"/>
            </a:schemeClr>
          </a:solidFill>
        </p:spPr>
        <p:txBody>
          <a:bodyPr>
            <a:normAutofit/>
          </a:bodyPr>
          <a:lstStyle/>
          <a:p>
            <a:r>
              <a:rPr lang="en-US" b="1" dirty="0">
                <a:solidFill>
                  <a:schemeClr val="bg1"/>
                </a:solidFill>
              </a:rPr>
              <a:t>God Has Final Word</a:t>
            </a:r>
          </a:p>
        </p:txBody>
      </p:sp>
      <p:sp>
        <p:nvSpPr>
          <p:cNvPr id="3" name="Content Placeholder 2"/>
          <p:cNvSpPr>
            <a:spLocks noGrp="1"/>
          </p:cNvSpPr>
          <p:nvPr>
            <p:ph idx="1"/>
          </p:nvPr>
        </p:nvSpPr>
        <p:spPr>
          <a:xfrm>
            <a:off x="457200" y="2299460"/>
            <a:ext cx="8229600" cy="2259080"/>
          </a:xfrm>
        </p:spPr>
        <p:txBody>
          <a:bodyPr>
            <a:spAutoFit/>
          </a:bodyPr>
          <a:lstStyle/>
          <a:p>
            <a:r>
              <a:rPr lang="en-US" dirty="0"/>
              <a:t>We have already read the last page of the book.</a:t>
            </a:r>
          </a:p>
          <a:p>
            <a:r>
              <a:rPr lang="en-US" dirty="0"/>
              <a:t>Would not be best for man to live in a sinful world immune from its effects – Jas. 1.2-4, 12</a:t>
            </a:r>
          </a:p>
          <a:p>
            <a:r>
              <a:rPr lang="en-US" dirty="0"/>
              <a:t>God will remove the redeemed in due time</a:t>
            </a:r>
          </a:p>
        </p:txBody>
      </p:sp>
      <p:sp>
        <p:nvSpPr>
          <p:cNvPr id="4" name="Rectangle 3"/>
          <p:cNvSpPr/>
          <p:nvPr/>
        </p:nvSpPr>
        <p:spPr>
          <a:xfrm>
            <a:off x="4343400" y="381000"/>
            <a:ext cx="3672800" cy="1569660"/>
          </a:xfrm>
          <a:prstGeom prst="rect">
            <a:avLst/>
          </a:prstGeom>
        </p:spPr>
        <p:txBody>
          <a:bodyPr wrap="none">
            <a:spAutoFit/>
          </a:bodyPr>
          <a:lstStyle/>
          <a:p>
            <a:pPr algn="ctr"/>
            <a:r>
              <a:rPr lang="en-US" sz="9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4059023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027 - Joyful, Joyful We Adore Thee - 2.4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2</a:t>
            </a:r>
            <a:endParaRPr lang="en-US" dirty="0">
              <a:solidFill>
                <a:prstClr val="black"/>
              </a:solidFill>
            </a:endParaRPr>
          </a:p>
        </p:txBody>
      </p:sp>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347681"/>
            <a:ext cx="7772400" cy="1470025"/>
          </a:xfrm>
        </p:spPr>
        <p:txBody>
          <a:bodyPr/>
          <a:lstStyle/>
          <a:p>
            <a:pPr algn="r"/>
            <a:r>
              <a:rPr lang="en-US" b="1" dirty="0"/>
              <a:t>…Do Bad Things Happen</a:t>
            </a:r>
            <a:br>
              <a:rPr lang="en-US" b="1" dirty="0"/>
            </a:br>
            <a:r>
              <a:rPr lang="en-US" b="1" dirty="0"/>
              <a:t>to Good People</a:t>
            </a:r>
          </a:p>
        </p:txBody>
      </p:sp>
      <p:sp>
        <p:nvSpPr>
          <p:cNvPr id="4" name="Rectangle 3"/>
          <p:cNvSpPr/>
          <p:nvPr/>
        </p:nvSpPr>
        <p:spPr>
          <a:xfrm rot="19627975">
            <a:off x="274036" y="1109865"/>
            <a:ext cx="5549917" cy="264687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6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a:t>
            </a:r>
          </a:p>
        </p:txBody>
      </p:sp>
    </p:spTree>
    <p:extLst>
      <p:ext uri="{BB962C8B-B14F-4D97-AF65-F5344CB8AC3E}">
        <p14:creationId xmlns:p14="http://schemas.microsoft.com/office/powerpoint/2010/main" xmlns="" val="150641289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00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Title</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1</a:t>
            </a:r>
            <a:endParaRPr lang="en-US" dirty="0">
              <a:solidFill>
                <a:prstClr val="black"/>
              </a:solidFill>
            </a:endParaRPr>
          </a:p>
        </p:txBody>
      </p:sp>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344 - Who At My Door Is Standing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solidFill>
                  <a:prstClr val="black"/>
                </a:solidFill>
              </a:rPr>
              <a:t>End of Verse 2</a:t>
            </a:r>
            <a:endParaRPr lang="en-US" dirty="0">
              <a:solidFill>
                <a:prstClr val="black"/>
              </a:solidFill>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badi MT Condensed Extra Bol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290</TotalTime>
  <Words>3747</Words>
  <Application>Microsoft Office PowerPoint</Application>
  <PresentationFormat>On-screen Show (4:3)</PresentationFormat>
  <Paragraphs>383</Paragraphs>
  <Slides>104</Slides>
  <Notes>12</Notes>
  <HiddenSlides>0</HiddenSlides>
  <MMClips>0</MMClips>
  <ScaleCrop>false</ScaleCrop>
  <HeadingPairs>
    <vt:vector size="4" baseType="variant">
      <vt:variant>
        <vt:lpstr>Theme</vt:lpstr>
      </vt:variant>
      <vt:variant>
        <vt:i4>6</vt:i4>
      </vt:variant>
      <vt:variant>
        <vt:lpstr>Slide Titles</vt:lpstr>
      </vt:variant>
      <vt:variant>
        <vt:i4>104</vt:i4>
      </vt:variant>
    </vt:vector>
  </HeadingPairs>
  <TitlesOfParts>
    <vt:vector size="110" baseType="lpstr">
      <vt:lpstr>Office Theme</vt:lpstr>
      <vt:lpstr>1_Office Theme</vt:lpstr>
      <vt:lpstr>2_Office Theme</vt:lpstr>
      <vt:lpstr>3_Office Theme</vt:lpstr>
      <vt:lpstr>4_Office Theme</vt:lpstr>
      <vt:lpstr>Default Design</vt:lpstr>
      <vt:lpstr>027 - Joyful, Joyful We Adore Thee - Title</vt:lpstr>
      <vt:lpstr>027 - Joyful, Joyful We Adore Thee - 1.1</vt:lpstr>
      <vt:lpstr>027 - Joyful, Joyful We Adore Thee - 1.2</vt:lpstr>
      <vt:lpstr>027 - Joyful, Joyful We Adore Thee - 1.3</vt:lpstr>
      <vt:lpstr>027 - Joyful, Joyful We Adore Thee - 1.4</vt:lpstr>
      <vt:lpstr>027 - Joyful, Joyful We Adore Thee - 2.1</vt:lpstr>
      <vt:lpstr>027 - Joyful, Joyful We Adore Thee - 2.2</vt:lpstr>
      <vt:lpstr>027 - Joyful, Joyful We Adore Thee - 2.3</vt:lpstr>
      <vt:lpstr>027 - Joyful, Joyful We Adore Thee - 2.4</vt:lpstr>
      <vt:lpstr>027 - Joyful, Joyful We Adore Thee - 4.1</vt:lpstr>
      <vt:lpstr>027 - Joyful, Joyful We Adore Thee - 4.2</vt:lpstr>
      <vt:lpstr>027 - Joyful, Joyful We Adore Thee - 4.3</vt:lpstr>
      <vt:lpstr>027 - Joyful, Joyful We Adore Thee - 4.4</vt:lpstr>
      <vt:lpstr>Slide 14</vt:lpstr>
      <vt:lpstr>635 - A Beautiful Prayer - Title</vt:lpstr>
      <vt:lpstr>635 - A Beautiful Prayer - 1.1</vt:lpstr>
      <vt:lpstr>635 - A Beautiful Prayer - 1.2</vt:lpstr>
      <vt:lpstr>635 - A Beautiful Prayer - 1.3</vt:lpstr>
      <vt:lpstr>635 - A Beautiful Prayer - C.1</vt:lpstr>
      <vt:lpstr>635 - A Beautiful Prayer - C.2</vt:lpstr>
      <vt:lpstr>635 - A Beautiful Prayer - C.3</vt:lpstr>
      <vt:lpstr>635 - A Beautiful Prayer - C.4</vt:lpstr>
      <vt:lpstr>635 - A Beautiful Prayer - C.5</vt:lpstr>
      <vt:lpstr>635 - A Beautiful Prayer - C.6</vt:lpstr>
      <vt:lpstr>635 - A Beautiful Prayer - 2.1</vt:lpstr>
      <vt:lpstr>635 - A Beautiful Prayer - 2.2</vt:lpstr>
      <vt:lpstr>635 - A Beautiful Prayer - 2.3</vt:lpstr>
      <vt:lpstr>635 - A Beautiful Prayer - C.1</vt:lpstr>
      <vt:lpstr>635 - A Beautiful Prayer - C.2</vt:lpstr>
      <vt:lpstr>635 - A Beautiful Prayer - C.3</vt:lpstr>
      <vt:lpstr>635 - A Beautiful Prayer - C.4</vt:lpstr>
      <vt:lpstr>635 - A Beautiful Prayer - C.5</vt:lpstr>
      <vt:lpstr>635 - A Beautiful Prayer - C.6</vt:lpstr>
      <vt:lpstr>635 - A Beautiful Prayer - 3.1</vt:lpstr>
      <vt:lpstr>635 - A Beautiful Prayer - 3.2</vt:lpstr>
      <vt:lpstr>635 - A Beautiful Prayer - 3.3</vt:lpstr>
      <vt:lpstr>635 - A Beautiful Prayer - C.1</vt:lpstr>
      <vt:lpstr>635 - A Beautiful Prayer - C.2</vt:lpstr>
      <vt:lpstr>635 - A Beautiful Prayer - C.3</vt:lpstr>
      <vt:lpstr>635 - A Beautiful Prayer - C.4</vt:lpstr>
      <vt:lpstr>635 - A Beautiful Prayer - C.5</vt:lpstr>
      <vt:lpstr>635 - A Beautiful Prayer - C.6</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1 - There’s a Stirring</vt:lpstr>
      <vt:lpstr>1 - There’s a Stirring</vt:lpstr>
      <vt:lpstr>1 - There’s a Stirring</vt:lpstr>
      <vt:lpstr>1 - There’s a Stirring</vt:lpstr>
      <vt:lpstr>1 - There’s a Stirring</vt:lpstr>
      <vt:lpstr>1 - There’s a Stirring</vt:lpstr>
      <vt:lpstr>2 - There’s a Stirring</vt:lpstr>
      <vt:lpstr>2 - There’s a Stirring</vt:lpstr>
      <vt:lpstr>2 - There’s a Stirring</vt:lpstr>
      <vt:lpstr>2 - There’s a Stirring</vt:lpstr>
      <vt:lpstr>2 - There’s a Stirring</vt:lpstr>
      <vt:lpstr>2 - There’s a Stirring</vt:lpstr>
      <vt:lpstr>3 - There’s a Stirring</vt:lpstr>
      <vt:lpstr>3 - There’s a Stirring</vt:lpstr>
      <vt:lpstr>C - There’s a Stirring</vt:lpstr>
      <vt:lpstr>Slide 79</vt:lpstr>
      <vt:lpstr>WHY? </vt:lpstr>
      <vt:lpstr>…Do Bad Things Happen to Good People</vt:lpstr>
      <vt:lpstr>We Live in a World Cursed by Sin</vt:lpstr>
      <vt:lpstr>We Live in a World Cursed by Sin</vt:lpstr>
      <vt:lpstr>Give the Devil His Due</vt:lpstr>
      <vt:lpstr>Give the Devil His Due</vt:lpstr>
      <vt:lpstr>Give the Devil His Due</vt:lpstr>
      <vt:lpstr>We Are Limited  In Vision</vt:lpstr>
      <vt:lpstr>We Are Limited  In Vision</vt:lpstr>
      <vt:lpstr>God Has Final Word</vt:lpstr>
      <vt:lpstr>…Do Bad Things Happen to Good People</vt:lpstr>
      <vt:lpstr>344 - Who At My Door Is Standing - Title</vt:lpstr>
      <vt:lpstr>344 - Who At My Door Is Standing - 1.1</vt:lpstr>
      <vt:lpstr>344 - Who At My Door Is Standing - 1.2</vt:lpstr>
      <vt:lpstr>344 - Who At My Door Is Standing - C.1</vt:lpstr>
      <vt:lpstr>344 - Who At My Door Is Standing - C.2</vt:lpstr>
      <vt:lpstr>344 - Who At My Door Is Standing - 2.1</vt:lpstr>
      <vt:lpstr>344 - Who At My Door Is Standing - 2.2</vt:lpstr>
      <vt:lpstr>344 - Who At My Door Is Standing - C.1</vt:lpstr>
      <vt:lpstr>344 - Who At My Door Is Standing - C.2</vt:lpstr>
      <vt:lpstr>344 - Who At My Door Is Standing - 3.1</vt:lpstr>
      <vt:lpstr>344 - Who At My Door Is Standing - 3.2</vt:lpstr>
      <vt:lpstr>344 - Who At My Door Is Standing - C.1</vt:lpstr>
      <vt:lpstr>344 - Who At My Door Is Standing - C.2</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Lindsey</dc:creator>
  <cp:lastModifiedBy>SHCOC</cp:lastModifiedBy>
  <cp:revision>47</cp:revision>
  <cp:lastPrinted>2016-12-04T03:18:02Z</cp:lastPrinted>
  <dcterms:created xsi:type="dcterms:W3CDTF">2012-07-20T15:35:56Z</dcterms:created>
  <dcterms:modified xsi:type="dcterms:W3CDTF">2016-12-04T15:54:44Z</dcterms:modified>
</cp:coreProperties>
</file>