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6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129806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2915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3679551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2311"/>
            <a:ext cx="12192000" cy="7040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prstClr val="white"/>
              </a:solidFill>
            </a:endParaRPr>
          </a:p>
        </p:txBody>
      </p:sp>
      <p:sp>
        <p:nvSpPr>
          <p:cNvPr id="8" name="Rectangle 7"/>
          <p:cNvSpPr/>
          <p:nvPr userDrawn="1"/>
        </p:nvSpPr>
        <p:spPr>
          <a:xfrm>
            <a:off x="0" y="6146797"/>
            <a:ext cx="12192000" cy="7040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0" y="734813"/>
            <a:ext cx="12192000" cy="5367528"/>
          </a:xfrm>
          <a:prstGeom prst="rect">
            <a:avLst/>
          </a:prstGeom>
          <a:gradFill>
            <a:gsLst>
              <a:gs pos="0">
                <a:schemeClr val="tx2">
                  <a:lumMod val="50000"/>
                </a:schemeClr>
              </a:gs>
              <a:gs pos="54000">
                <a:schemeClr val="accent1">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userDrawn="1"/>
        </p:nvSpPr>
        <p:spPr>
          <a:xfrm>
            <a:off x="42335" y="0"/>
            <a:ext cx="6429965" cy="646331"/>
          </a:xfrm>
          <a:prstGeom prst="rect">
            <a:avLst/>
          </a:prstGeom>
          <a:noFill/>
        </p:spPr>
        <p:txBody>
          <a:bodyPr wrap="none" rtlCol="0">
            <a:spAutoFit/>
          </a:bodyPr>
          <a:lstStyle/>
          <a:p>
            <a:r>
              <a:rPr lang="en-US" sz="3600" i="1" dirty="0" smtClean="0">
                <a:solidFill>
                  <a:prstClr val="white"/>
                </a:solidFill>
                <a:latin typeface="Times New Roman" panose="02020603050405020304" pitchFamily="18" charset="0"/>
                <a:cs typeface="Times New Roman" panose="02020603050405020304" pitchFamily="18" charset="0"/>
              </a:rPr>
              <a:t>Reckoned as Righteous – James 2</a:t>
            </a:r>
            <a:endParaRPr lang="en-US" sz="3600" i="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4616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71924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283219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126966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166702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108909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55144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340974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25F3B2-69F7-4C67-B6E1-12272A536D7C}" type="datetimeFigureOut">
              <a:rPr lang="en-US" smtClean="0"/>
              <a:t>10/9/2016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60C81EC-034A-4056-8ACC-2A49B558F466}" type="slidenum">
              <a:rPr lang="en-US" smtClean="0"/>
              <a:t>‹#›</a:t>
            </a:fld>
            <a:endParaRPr lang="en-US"/>
          </a:p>
        </p:txBody>
      </p:sp>
    </p:spTree>
    <p:extLst>
      <p:ext uri="{BB962C8B-B14F-4D97-AF65-F5344CB8AC3E}">
        <p14:creationId xmlns:p14="http://schemas.microsoft.com/office/powerpoint/2010/main" val="355998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09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734" y="1617133"/>
            <a:ext cx="10947400" cy="2677656"/>
          </a:xfrm>
          <a:prstGeom prst="rect">
            <a:avLst/>
          </a:prstGeom>
        </p:spPr>
        <p:txBody>
          <a:bodyPr wrap="square">
            <a:spAutoFit/>
          </a:bodyPr>
          <a:lstStyle/>
          <a:p>
            <a:r>
              <a:rPr lang="en-US" sz="2400" i="1" dirty="0" smtClean="0">
                <a:solidFill>
                  <a:schemeClr val="bg1"/>
                </a:solidFill>
              </a:rPr>
              <a:t>“But are you willing to recognize, you foolish fellow, that faith without works is useless? </a:t>
            </a:r>
            <a:r>
              <a:rPr lang="en-US" sz="2400" i="1" baseline="30000" dirty="0" smtClean="0">
                <a:solidFill>
                  <a:schemeClr val="bg1"/>
                </a:solidFill>
              </a:rPr>
              <a:t> </a:t>
            </a:r>
            <a:r>
              <a:rPr lang="en-US" sz="2400" i="1" dirty="0" smtClean="0">
                <a:solidFill>
                  <a:schemeClr val="bg1"/>
                </a:solidFill>
              </a:rPr>
              <a:t>Was not Abraham our father justified by works when he offered up Isaac his son on the altar? You see that faith was working with his works, and as a result of the works, faith was perfected; and the Scripture was fulfilled which says, “</a:t>
            </a:r>
            <a:r>
              <a:rPr lang="en-US" sz="2400" i="1" cap="small" dirty="0" smtClean="0">
                <a:solidFill>
                  <a:schemeClr val="bg1"/>
                </a:solidFill>
                <a:effectLst/>
              </a:rPr>
              <a:t>And Abraham believed God, and it was reckoned to him as righteousness</a:t>
            </a:r>
            <a:r>
              <a:rPr lang="en-US" sz="2400" i="1" dirty="0" smtClean="0">
                <a:solidFill>
                  <a:schemeClr val="bg1"/>
                </a:solidFill>
              </a:rPr>
              <a:t>,” and he was called the friend of God.</a:t>
            </a:r>
            <a:r>
              <a:rPr lang="en-US" sz="2400" i="1" baseline="30000" dirty="0" smtClean="0">
                <a:solidFill>
                  <a:schemeClr val="bg1"/>
                </a:solidFill>
              </a:rPr>
              <a:t> </a:t>
            </a:r>
            <a:r>
              <a:rPr lang="en-US" sz="2400" i="1" dirty="0" smtClean="0">
                <a:solidFill>
                  <a:schemeClr val="bg1"/>
                </a:solidFill>
              </a:rPr>
              <a:t>You see that a man is justified by works and not by faith alone.”</a:t>
            </a:r>
          </a:p>
          <a:p>
            <a:pPr algn="r"/>
            <a:r>
              <a:rPr lang="en-US" sz="2400" i="1" dirty="0" smtClean="0">
                <a:solidFill>
                  <a:schemeClr val="bg1"/>
                </a:solidFill>
              </a:rPr>
              <a:t>- James 2:20-24 (NASB)</a:t>
            </a:r>
            <a:endParaRPr lang="en-US" sz="2400" i="1" dirty="0">
              <a:solidFill>
                <a:schemeClr val="bg1"/>
              </a:solidFill>
            </a:endParaRPr>
          </a:p>
        </p:txBody>
      </p:sp>
    </p:spTree>
    <p:extLst>
      <p:ext uri="{BB962C8B-B14F-4D97-AF65-F5344CB8AC3E}">
        <p14:creationId xmlns:p14="http://schemas.microsoft.com/office/powerpoint/2010/main" val="377489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933" y="1300315"/>
            <a:ext cx="8667822"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solidFill>
                  <a:schemeClr val="bg1"/>
                </a:solidFill>
              </a:rPr>
              <a:t>Does what I do in my Christian life impact where I spend eternity?</a:t>
            </a:r>
            <a:endParaRPr lang="en-US" sz="2400" dirty="0">
              <a:solidFill>
                <a:schemeClr val="bg1"/>
              </a:solidFill>
            </a:endParaRPr>
          </a:p>
        </p:txBody>
      </p:sp>
      <p:sp>
        <p:nvSpPr>
          <p:cNvPr id="8" name="TextBox 7"/>
          <p:cNvSpPr txBox="1"/>
          <p:nvPr/>
        </p:nvSpPr>
        <p:spPr>
          <a:xfrm>
            <a:off x="143933" y="2003048"/>
            <a:ext cx="6576352"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solidFill>
                  <a:schemeClr val="bg1"/>
                </a:solidFill>
              </a:rPr>
              <a:t>Do I have to do everything perfectly to be saved?</a:t>
            </a:r>
            <a:endParaRPr lang="en-US" sz="2400" dirty="0">
              <a:solidFill>
                <a:schemeClr val="bg1"/>
              </a:solidFill>
            </a:endParaRPr>
          </a:p>
        </p:txBody>
      </p:sp>
      <p:sp>
        <p:nvSpPr>
          <p:cNvPr id="9" name="TextBox 8"/>
          <p:cNvSpPr txBox="1"/>
          <p:nvPr/>
        </p:nvSpPr>
        <p:spPr>
          <a:xfrm>
            <a:off x="143933" y="2705781"/>
            <a:ext cx="658924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solidFill>
                  <a:schemeClr val="bg1"/>
                </a:solidFill>
              </a:rPr>
              <a:t>What if I die and I haven’t done everything right?</a:t>
            </a:r>
            <a:endParaRPr lang="en-US" sz="2400" dirty="0">
              <a:solidFill>
                <a:schemeClr val="bg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800" y="1041400"/>
            <a:ext cx="3917950" cy="5223933"/>
          </a:xfrm>
          <a:prstGeom prst="rect">
            <a:avLst/>
          </a:prstGeom>
        </p:spPr>
      </p:pic>
    </p:spTree>
    <p:extLst>
      <p:ext uri="{BB962C8B-B14F-4D97-AF65-F5344CB8AC3E}">
        <p14:creationId xmlns:p14="http://schemas.microsoft.com/office/powerpoint/2010/main" val="30587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066" y="4013200"/>
            <a:ext cx="3996267" cy="2997200"/>
          </a:xfrm>
          <a:prstGeom prst="rect">
            <a:avLst/>
          </a:prstGeom>
        </p:spPr>
      </p:pic>
      <p:sp>
        <p:nvSpPr>
          <p:cNvPr id="3" name="Rectangle 2"/>
          <p:cNvSpPr/>
          <p:nvPr/>
        </p:nvSpPr>
        <p:spPr>
          <a:xfrm>
            <a:off x="999067" y="1886636"/>
            <a:ext cx="9906000" cy="1200329"/>
          </a:xfrm>
          <a:prstGeom prst="rect">
            <a:avLst/>
          </a:prstGeom>
        </p:spPr>
        <p:txBody>
          <a:bodyPr wrap="square">
            <a:spAutoFit/>
          </a:bodyPr>
          <a:lstStyle/>
          <a:p>
            <a:r>
              <a:rPr lang="en-US" sz="2400" i="1" dirty="0" smtClean="0">
                <a:solidFill>
                  <a:schemeClr val="bg1"/>
                </a:solidFill>
              </a:rPr>
              <a:t>For by grace you have been saved through faith; and that not of yourselves, it is the gift of God;</a:t>
            </a:r>
          </a:p>
          <a:p>
            <a:pPr algn="r"/>
            <a:r>
              <a:rPr lang="en-US" sz="2400" i="1" dirty="0" smtClean="0">
                <a:solidFill>
                  <a:schemeClr val="bg1"/>
                </a:solidFill>
              </a:rPr>
              <a:t>- Ephesians 2:8 (NASB)</a:t>
            </a:r>
            <a:endParaRPr lang="en-US" sz="2400" i="1" dirty="0">
              <a:solidFill>
                <a:schemeClr val="bg1"/>
              </a:solidFill>
            </a:endParaRPr>
          </a:p>
        </p:txBody>
      </p:sp>
    </p:spTree>
    <p:extLst>
      <p:ext uri="{BB962C8B-B14F-4D97-AF65-F5344CB8AC3E}">
        <p14:creationId xmlns:p14="http://schemas.microsoft.com/office/powerpoint/2010/main" val="10035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392" y="1233489"/>
            <a:ext cx="5690225" cy="3203046"/>
          </a:xfrm>
          <a:prstGeom prst="rect">
            <a:avLst/>
          </a:prstGeom>
        </p:spPr>
      </p:pic>
      <p:sp>
        <p:nvSpPr>
          <p:cNvPr id="3" name="TextBox 2"/>
          <p:cNvSpPr txBox="1"/>
          <p:nvPr/>
        </p:nvSpPr>
        <p:spPr>
          <a:xfrm>
            <a:off x="7685440" y="4441801"/>
            <a:ext cx="2946128" cy="369332"/>
          </a:xfrm>
          <a:prstGeom prst="rect">
            <a:avLst/>
          </a:prstGeom>
          <a:noFill/>
        </p:spPr>
        <p:txBody>
          <a:bodyPr wrap="none" rtlCol="0">
            <a:spAutoFit/>
          </a:bodyPr>
          <a:lstStyle/>
          <a:p>
            <a:r>
              <a:rPr lang="en-US" i="1" dirty="0" smtClean="0">
                <a:solidFill>
                  <a:schemeClr val="bg1"/>
                </a:solidFill>
              </a:rPr>
              <a:t>Valentine de Boulogne - 1631</a:t>
            </a:r>
            <a:endParaRPr lang="en-US" i="1" dirty="0">
              <a:solidFill>
                <a:schemeClr val="bg1"/>
              </a:solidFill>
            </a:endParaRPr>
          </a:p>
        </p:txBody>
      </p:sp>
      <p:sp>
        <p:nvSpPr>
          <p:cNvPr id="4" name="Rectangle 3"/>
          <p:cNvSpPr/>
          <p:nvPr/>
        </p:nvSpPr>
        <p:spPr>
          <a:xfrm>
            <a:off x="169334" y="886354"/>
            <a:ext cx="5748866" cy="4893647"/>
          </a:xfrm>
          <a:prstGeom prst="rect">
            <a:avLst/>
          </a:prstGeom>
        </p:spPr>
        <p:txBody>
          <a:bodyPr wrap="square">
            <a:spAutoFit/>
          </a:bodyPr>
          <a:lstStyle/>
          <a:p>
            <a:r>
              <a:rPr lang="en-US" sz="2400" i="1" dirty="0" smtClean="0">
                <a:solidFill>
                  <a:schemeClr val="bg1"/>
                </a:solidFill>
              </a:rPr>
              <a:t>“But are you willing to recognize, you foolish fellow, that faith without works is useless? </a:t>
            </a:r>
            <a:r>
              <a:rPr lang="en-US" sz="2400" i="1" baseline="30000" dirty="0" smtClean="0">
                <a:solidFill>
                  <a:schemeClr val="bg1"/>
                </a:solidFill>
              </a:rPr>
              <a:t> </a:t>
            </a:r>
            <a:r>
              <a:rPr lang="en-US" sz="2400" i="1" dirty="0" smtClean="0">
                <a:solidFill>
                  <a:schemeClr val="bg1"/>
                </a:solidFill>
              </a:rPr>
              <a:t>Was not Abraham our father justified by works when he offered up Isaac his son on the altar? You see that faith was working with his works, and as a result of the works, faith was perfected; and the Scripture was fulfilled which says, “</a:t>
            </a:r>
            <a:r>
              <a:rPr lang="en-US" sz="2400" i="1" cap="small" dirty="0" smtClean="0">
                <a:solidFill>
                  <a:schemeClr val="bg1"/>
                </a:solidFill>
                <a:effectLst/>
              </a:rPr>
              <a:t>And Abraham believed God, and it was reckoned to him as righteousness</a:t>
            </a:r>
            <a:r>
              <a:rPr lang="en-US" sz="2400" i="1" dirty="0" smtClean="0">
                <a:solidFill>
                  <a:schemeClr val="bg1"/>
                </a:solidFill>
              </a:rPr>
              <a:t>,” and he was called the friend of God.</a:t>
            </a:r>
            <a:r>
              <a:rPr lang="en-US" sz="2400" i="1" baseline="30000" dirty="0" smtClean="0">
                <a:solidFill>
                  <a:schemeClr val="bg1"/>
                </a:solidFill>
              </a:rPr>
              <a:t> </a:t>
            </a:r>
            <a:r>
              <a:rPr lang="en-US" sz="2400" i="1" dirty="0" smtClean="0">
                <a:solidFill>
                  <a:schemeClr val="bg1"/>
                </a:solidFill>
              </a:rPr>
              <a:t>You see that a man is justified by works and not by faith alone.”</a:t>
            </a:r>
          </a:p>
          <a:p>
            <a:pPr algn="r"/>
            <a:r>
              <a:rPr lang="en-US" sz="2400" i="1" dirty="0" smtClean="0">
                <a:solidFill>
                  <a:schemeClr val="bg1"/>
                </a:solidFill>
              </a:rPr>
              <a:t>- James 2:20-24 (NASB)</a:t>
            </a:r>
            <a:endParaRPr lang="en-US" sz="2400" i="1" dirty="0">
              <a:solidFill>
                <a:schemeClr val="bg1"/>
              </a:solidFill>
            </a:endParaRPr>
          </a:p>
        </p:txBody>
      </p:sp>
    </p:spTree>
    <p:extLst>
      <p:ext uri="{BB962C8B-B14F-4D97-AF65-F5344CB8AC3E}">
        <p14:creationId xmlns:p14="http://schemas.microsoft.com/office/powerpoint/2010/main" val="349264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867" y="804760"/>
            <a:ext cx="2252411" cy="523220"/>
          </a:xfrm>
          <a:prstGeom prst="rect">
            <a:avLst/>
          </a:prstGeom>
          <a:noFill/>
        </p:spPr>
        <p:txBody>
          <a:bodyPr wrap="none" rtlCol="0">
            <a:spAutoFit/>
          </a:bodyPr>
          <a:lstStyle/>
          <a:p>
            <a:r>
              <a:rPr lang="en-US" sz="2800" dirty="0" smtClean="0">
                <a:solidFill>
                  <a:schemeClr val="bg1"/>
                </a:solidFill>
              </a:rPr>
              <a:t>What is Faith?</a:t>
            </a:r>
            <a:endParaRPr lang="en-US" sz="2800" dirty="0">
              <a:solidFill>
                <a:schemeClr val="bg1"/>
              </a:solidFill>
            </a:endParaRPr>
          </a:p>
        </p:txBody>
      </p:sp>
      <p:sp>
        <p:nvSpPr>
          <p:cNvPr id="3" name="TextBox 2"/>
          <p:cNvSpPr txBox="1"/>
          <p:nvPr/>
        </p:nvSpPr>
        <p:spPr>
          <a:xfrm>
            <a:off x="235906" y="4714218"/>
            <a:ext cx="1195609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solidFill>
                  <a:schemeClr val="bg1"/>
                </a:solidFill>
              </a:rPr>
              <a:t>Hebrews 11:1 “Faith is the assurance of things hoped for, the conviction of things not seen.”</a:t>
            </a:r>
          </a:p>
        </p:txBody>
      </p:sp>
      <p:sp>
        <p:nvSpPr>
          <p:cNvPr id="4" name="TextBox 3"/>
          <p:cNvSpPr txBox="1"/>
          <p:nvPr/>
        </p:nvSpPr>
        <p:spPr>
          <a:xfrm>
            <a:off x="235906" y="5237438"/>
            <a:ext cx="9445727"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solidFill>
                  <a:schemeClr val="bg1"/>
                </a:solidFill>
              </a:rPr>
              <a:t>Belief/acceptance, leading to trust, leading to commitment (obedience)</a:t>
            </a:r>
          </a:p>
        </p:txBody>
      </p:sp>
      <p:sp>
        <p:nvSpPr>
          <p:cNvPr id="5" name="TextBox 4"/>
          <p:cNvSpPr txBox="1"/>
          <p:nvPr/>
        </p:nvSpPr>
        <p:spPr>
          <a:xfrm>
            <a:off x="448735" y="1327980"/>
            <a:ext cx="7586132" cy="3046988"/>
          </a:xfrm>
          <a:prstGeom prst="rect">
            <a:avLst/>
          </a:prstGeom>
          <a:noFill/>
        </p:spPr>
        <p:txBody>
          <a:bodyPr wrap="square" rtlCol="0">
            <a:spAutoFit/>
          </a:bodyPr>
          <a:lstStyle/>
          <a:p>
            <a:r>
              <a:rPr lang="en-US" sz="2400" dirty="0">
                <a:solidFill>
                  <a:schemeClr val="bg1"/>
                </a:solidFill>
              </a:rPr>
              <a:t>“Faith is merely belief without evidence; a process of non-active thinking.  It is a practice that only degrades our understanding of the natural world by allowing anyone to make a claim about nature that is based solely on their personal thoughts, and possibly distorted perceptions, that does not require testing against nature, has no ability to make reliable and consistent predictions, and is not subject to peer review.” Richard Dawkins, 2006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467" y="1439798"/>
            <a:ext cx="3370976" cy="3012810"/>
          </a:xfrm>
          <a:prstGeom prst="rect">
            <a:avLst/>
          </a:prstGeom>
        </p:spPr>
      </p:pic>
    </p:spTree>
    <p:extLst>
      <p:ext uri="{BB962C8B-B14F-4D97-AF65-F5344CB8AC3E}">
        <p14:creationId xmlns:p14="http://schemas.microsoft.com/office/powerpoint/2010/main" val="48745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867" y="804760"/>
            <a:ext cx="3052952" cy="523220"/>
          </a:xfrm>
          <a:prstGeom prst="rect">
            <a:avLst/>
          </a:prstGeom>
          <a:noFill/>
        </p:spPr>
        <p:txBody>
          <a:bodyPr wrap="none" rtlCol="0">
            <a:spAutoFit/>
          </a:bodyPr>
          <a:lstStyle/>
          <a:p>
            <a:r>
              <a:rPr lang="en-US" sz="2800" dirty="0" smtClean="0">
                <a:solidFill>
                  <a:schemeClr val="bg1"/>
                </a:solidFill>
              </a:rPr>
              <a:t>What About Grace?</a:t>
            </a:r>
            <a:endParaRPr lang="en-US" sz="2800" dirty="0">
              <a:solidFill>
                <a:schemeClr val="bg1"/>
              </a:solidFill>
            </a:endParaRPr>
          </a:p>
        </p:txBody>
      </p:sp>
      <p:sp>
        <p:nvSpPr>
          <p:cNvPr id="3" name="TextBox 2"/>
          <p:cNvSpPr txBox="1"/>
          <p:nvPr/>
        </p:nvSpPr>
        <p:spPr>
          <a:xfrm>
            <a:off x="235906" y="1327980"/>
            <a:ext cx="9572236" cy="461665"/>
          </a:xfrm>
          <a:prstGeom prst="rect">
            <a:avLst/>
          </a:prstGeom>
          <a:noFill/>
        </p:spPr>
        <p:txBody>
          <a:bodyPr wrap="none" rtlCol="0">
            <a:spAutoFit/>
          </a:bodyPr>
          <a:lstStyle/>
          <a:p>
            <a:r>
              <a:rPr lang="en-US" sz="2400" dirty="0" smtClean="0">
                <a:solidFill>
                  <a:schemeClr val="bg1"/>
                </a:solidFill>
              </a:rPr>
              <a:t>“And Abraham believed God, and it was </a:t>
            </a:r>
            <a:r>
              <a:rPr lang="en-US" sz="2400" u="sng" dirty="0" smtClean="0">
                <a:solidFill>
                  <a:schemeClr val="bg1"/>
                </a:solidFill>
              </a:rPr>
              <a:t>reckoned</a:t>
            </a:r>
            <a:r>
              <a:rPr lang="en-US" sz="2400" dirty="0" smtClean="0">
                <a:solidFill>
                  <a:schemeClr val="bg1"/>
                </a:solidFill>
              </a:rPr>
              <a:t> to him as righteousness.”</a:t>
            </a:r>
          </a:p>
        </p:txBody>
      </p:sp>
      <p:sp>
        <p:nvSpPr>
          <p:cNvPr id="10" name="TextBox 9"/>
          <p:cNvSpPr txBox="1"/>
          <p:nvPr/>
        </p:nvSpPr>
        <p:spPr>
          <a:xfrm>
            <a:off x="885041" y="2709309"/>
            <a:ext cx="1221809" cy="400110"/>
          </a:xfrm>
          <a:prstGeom prst="rect">
            <a:avLst/>
          </a:prstGeom>
          <a:noFill/>
        </p:spPr>
        <p:txBody>
          <a:bodyPr wrap="none" rtlCol="0">
            <a:spAutoFit/>
          </a:bodyPr>
          <a:lstStyle/>
          <a:p>
            <a:r>
              <a:rPr lang="en-US" sz="2000" dirty="0" smtClean="0">
                <a:solidFill>
                  <a:schemeClr val="bg1"/>
                </a:solidFill>
              </a:rPr>
              <a:t>$1,000.00</a:t>
            </a:r>
            <a:endParaRPr lang="en-US" sz="2000" dirty="0">
              <a:solidFill>
                <a:schemeClr val="bg1"/>
              </a:solidFill>
            </a:endParaRPr>
          </a:p>
        </p:txBody>
      </p:sp>
      <p:sp>
        <p:nvSpPr>
          <p:cNvPr id="11" name="TextBox 10"/>
          <p:cNvSpPr txBox="1"/>
          <p:nvPr/>
        </p:nvSpPr>
        <p:spPr>
          <a:xfrm>
            <a:off x="885040" y="3115236"/>
            <a:ext cx="1221809" cy="400110"/>
          </a:xfrm>
          <a:prstGeom prst="rect">
            <a:avLst/>
          </a:prstGeom>
          <a:noFill/>
        </p:spPr>
        <p:txBody>
          <a:bodyPr wrap="none" rtlCol="0">
            <a:spAutoFit/>
          </a:bodyPr>
          <a:lstStyle/>
          <a:p>
            <a:r>
              <a:rPr lang="en-US" sz="2000" dirty="0" smtClean="0">
                <a:solidFill>
                  <a:schemeClr val="bg1"/>
                </a:solidFill>
              </a:rPr>
              <a:t>$1,000.00</a:t>
            </a:r>
            <a:endParaRPr lang="en-US" sz="2000" dirty="0">
              <a:solidFill>
                <a:schemeClr val="bg1"/>
              </a:solidFill>
            </a:endParaRPr>
          </a:p>
        </p:txBody>
      </p:sp>
      <p:sp>
        <p:nvSpPr>
          <p:cNvPr id="12" name="TextBox 11"/>
          <p:cNvSpPr txBox="1"/>
          <p:nvPr/>
        </p:nvSpPr>
        <p:spPr>
          <a:xfrm>
            <a:off x="885039" y="3532279"/>
            <a:ext cx="1221809" cy="400110"/>
          </a:xfrm>
          <a:prstGeom prst="rect">
            <a:avLst/>
          </a:prstGeom>
          <a:noFill/>
        </p:spPr>
        <p:txBody>
          <a:bodyPr wrap="none" rtlCol="0">
            <a:spAutoFit/>
          </a:bodyPr>
          <a:lstStyle/>
          <a:p>
            <a:r>
              <a:rPr lang="en-US" sz="2000" dirty="0" smtClean="0">
                <a:solidFill>
                  <a:schemeClr val="bg1"/>
                </a:solidFill>
              </a:rPr>
              <a:t>$1,000.00</a:t>
            </a:r>
            <a:endParaRPr lang="en-US" sz="2000" dirty="0">
              <a:solidFill>
                <a:schemeClr val="bg1"/>
              </a:solidFill>
            </a:endParaRPr>
          </a:p>
        </p:txBody>
      </p:sp>
      <p:sp>
        <p:nvSpPr>
          <p:cNvPr id="13" name="TextBox 12"/>
          <p:cNvSpPr txBox="1"/>
          <p:nvPr/>
        </p:nvSpPr>
        <p:spPr>
          <a:xfrm>
            <a:off x="2391715" y="3932389"/>
            <a:ext cx="1521570" cy="400110"/>
          </a:xfrm>
          <a:prstGeom prst="rect">
            <a:avLst/>
          </a:prstGeom>
          <a:noFill/>
        </p:spPr>
        <p:txBody>
          <a:bodyPr wrap="none" rtlCol="0">
            <a:spAutoFit/>
          </a:bodyPr>
          <a:lstStyle/>
          <a:p>
            <a:r>
              <a:rPr lang="en-US" sz="2000" dirty="0" smtClean="0">
                <a:solidFill>
                  <a:schemeClr val="bg1"/>
                </a:solidFill>
              </a:rPr>
              <a:t>Rubber Duck</a:t>
            </a:r>
            <a:endParaRPr lang="en-US" sz="2000" dirty="0">
              <a:solidFill>
                <a:schemeClr val="bg1"/>
              </a:solidFill>
            </a:endParaRPr>
          </a:p>
        </p:txBody>
      </p:sp>
      <p:grpSp>
        <p:nvGrpSpPr>
          <p:cNvPr id="6" name="Group 5"/>
          <p:cNvGrpSpPr/>
          <p:nvPr/>
        </p:nvGrpSpPr>
        <p:grpSpPr>
          <a:xfrm>
            <a:off x="568899" y="2118132"/>
            <a:ext cx="4790501" cy="2907268"/>
            <a:chOff x="568899" y="2118132"/>
            <a:chExt cx="4790501" cy="2907268"/>
          </a:xfrm>
        </p:grpSpPr>
        <p:sp>
          <p:nvSpPr>
            <p:cNvPr id="4" name="TextBox 3"/>
            <p:cNvSpPr txBox="1"/>
            <p:nvPr/>
          </p:nvSpPr>
          <p:spPr>
            <a:xfrm>
              <a:off x="1023548" y="2121333"/>
              <a:ext cx="862737" cy="461665"/>
            </a:xfrm>
            <a:prstGeom prst="rect">
              <a:avLst/>
            </a:prstGeom>
            <a:noFill/>
          </p:spPr>
          <p:txBody>
            <a:bodyPr wrap="none" rtlCol="0">
              <a:spAutoFit/>
            </a:bodyPr>
            <a:lstStyle/>
            <a:p>
              <a:r>
                <a:rPr lang="en-US" sz="2400" dirty="0" smtClean="0">
                  <a:solidFill>
                    <a:schemeClr val="bg1"/>
                  </a:solidFill>
                </a:rPr>
                <a:t>Debit</a:t>
              </a:r>
              <a:endParaRPr lang="en-US" sz="2400" dirty="0">
                <a:solidFill>
                  <a:schemeClr val="bg1"/>
                </a:solidFill>
              </a:endParaRPr>
            </a:p>
          </p:txBody>
        </p:sp>
        <p:sp>
          <p:nvSpPr>
            <p:cNvPr id="5" name="TextBox 4"/>
            <p:cNvSpPr txBox="1"/>
            <p:nvPr/>
          </p:nvSpPr>
          <p:spPr>
            <a:xfrm>
              <a:off x="2685513" y="2118132"/>
              <a:ext cx="940450" cy="461665"/>
            </a:xfrm>
            <a:prstGeom prst="rect">
              <a:avLst/>
            </a:prstGeom>
            <a:noFill/>
          </p:spPr>
          <p:txBody>
            <a:bodyPr wrap="none" rtlCol="0">
              <a:spAutoFit/>
            </a:bodyPr>
            <a:lstStyle/>
            <a:p>
              <a:r>
                <a:rPr lang="en-US" sz="2400" dirty="0" smtClean="0">
                  <a:solidFill>
                    <a:schemeClr val="bg1"/>
                  </a:solidFill>
                </a:rPr>
                <a:t>Credit</a:t>
              </a:r>
              <a:endParaRPr lang="en-US" sz="2400" dirty="0">
                <a:solidFill>
                  <a:schemeClr val="bg1"/>
                </a:solidFill>
              </a:endParaRPr>
            </a:p>
          </p:txBody>
        </p:sp>
        <p:cxnSp>
          <p:nvCxnSpPr>
            <p:cNvPr id="7" name="Straight Connector 6"/>
            <p:cNvCxnSpPr/>
            <p:nvPr/>
          </p:nvCxnSpPr>
          <p:spPr>
            <a:xfrm flipH="1">
              <a:off x="2327415" y="2273733"/>
              <a:ext cx="8467" cy="27516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8899" y="2579797"/>
              <a:ext cx="479050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913286" y="2273733"/>
              <a:ext cx="8467" cy="27516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37542" y="2118132"/>
              <a:ext cx="1162498" cy="461665"/>
            </a:xfrm>
            <a:prstGeom prst="rect">
              <a:avLst/>
            </a:prstGeom>
            <a:noFill/>
          </p:spPr>
          <p:txBody>
            <a:bodyPr wrap="none" rtlCol="0">
              <a:spAutoFit/>
            </a:bodyPr>
            <a:lstStyle/>
            <a:p>
              <a:r>
                <a:rPr lang="en-US" sz="2400" dirty="0" smtClean="0">
                  <a:solidFill>
                    <a:schemeClr val="bg1"/>
                  </a:solidFill>
                </a:rPr>
                <a:t>Balance</a:t>
              </a:r>
              <a:endParaRPr lang="en-US" sz="2400" dirty="0">
                <a:solidFill>
                  <a:schemeClr val="bg1"/>
                </a:solidFill>
              </a:endParaRPr>
            </a:p>
          </p:txBody>
        </p:sp>
      </p:grpSp>
      <p:sp>
        <p:nvSpPr>
          <p:cNvPr id="25" name="TextBox 24"/>
          <p:cNvSpPr txBox="1"/>
          <p:nvPr/>
        </p:nvSpPr>
        <p:spPr>
          <a:xfrm>
            <a:off x="4029672" y="2709309"/>
            <a:ext cx="1221809" cy="400110"/>
          </a:xfrm>
          <a:prstGeom prst="rect">
            <a:avLst/>
          </a:prstGeom>
          <a:noFill/>
        </p:spPr>
        <p:txBody>
          <a:bodyPr wrap="none" rtlCol="0">
            <a:spAutoFit/>
          </a:bodyPr>
          <a:lstStyle/>
          <a:p>
            <a:r>
              <a:rPr lang="en-US" sz="2000" dirty="0" smtClean="0">
                <a:solidFill>
                  <a:schemeClr val="bg1"/>
                </a:solidFill>
              </a:rPr>
              <a:t>$1,000.00</a:t>
            </a:r>
            <a:endParaRPr lang="en-US" sz="2000" dirty="0">
              <a:solidFill>
                <a:schemeClr val="bg1"/>
              </a:solidFill>
            </a:endParaRPr>
          </a:p>
        </p:txBody>
      </p:sp>
      <p:sp>
        <p:nvSpPr>
          <p:cNvPr id="26" name="TextBox 25"/>
          <p:cNvSpPr txBox="1"/>
          <p:nvPr/>
        </p:nvSpPr>
        <p:spPr>
          <a:xfrm>
            <a:off x="4025870" y="3132169"/>
            <a:ext cx="1221809" cy="400110"/>
          </a:xfrm>
          <a:prstGeom prst="rect">
            <a:avLst/>
          </a:prstGeom>
          <a:noFill/>
        </p:spPr>
        <p:txBody>
          <a:bodyPr wrap="none" rtlCol="0">
            <a:spAutoFit/>
          </a:bodyPr>
          <a:lstStyle/>
          <a:p>
            <a:r>
              <a:rPr lang="en-US" sz="2000" dirty="0" smtClean="0">
                <a:solidFill>
                  <a:schemeClr val="bg1"/>
                </a:solidFill>
              </a:rPr>
              <a:t>$2,000.00</a:t>
            </a:r>
            <a:endParaRPr lang="en-US" sz="2000" dirty="0">
              <a:solidFill>
                <a:schemeClr val="bg1"/>
              </a:solidFill>
            </a:endParaRPr>
          </a:p>
        </p:txBody>
      </p:sp>
      <p:sp>
        <p:nvSpPr>
          <p:cNvPr id="27" name="TextBox 26"/>
          <p:cNvSpPr txBox="1"/>
          <p:nvPr/>
        </p:nvSpPr>
        <p:spPr>
          <a:xfrm>
            <a:off x="4025869" y="3532279"/>
            <a:ext cx="1221809" cy="400110"/>
          </a:xfrm>
          <a:prstGeom prst="rect">
            <a:avLst/>
          </a:prstGeom>
          <a:noFill/>
        </p:spPr>
        <p:txBody>
          <a:bodyPr wrap="none" rtlCol="0">
            <a:spAutoFit/>
          </a:bodyPr>
          <a:lstStyle/>
          <a:p>
            <a:r>
              <a:rPr lang="en-US" sz="2000" dirty="0" smtClean="0">
                <a:solidFill>
                  <a:schemeClr val="bg1"/>
                </a:solidFill>
              </a:rPr>
              <a:t>$3,000.00</a:t>
            </a:r>
            <a:endParaRPr lang="en-US" sz="2000" dirty="0">
              <a:solidFill>
                <a:schemeClr val="bg1"/>
              </a:solidFill>
            </a:endParaRPr>
          </a:p>
        </p:txBody>
      </p:sp>
      <p:sp>
        <p:nvSpPr>
          <p:cNvPr id="28" name="TextBox 27"/>
          <p:cNvSpPr txBox="1"/>
          <p:nvPr/>
        </p:nvSpPr>
        <p:spPr>
          <a:xfrm>
            <a:off x="4017401" y="3932389"/>
            <a:ext cx="1244251" cy="400110"/>
          </a:xfrm>
          <a:prstGeom prst="rect">
            <a:avLst/>
          </a:prstGeom>
          <a:noFill/>
        </p:spPr>
        <p:txBody>
          <a:bodyPr wrap="none" rtlCol="0">
            <a:spAutoFit/>
          </a:bodyPr>
          <a:lstStyle/>
          <a:p>
            <a:r>
              <a:rPr lang="en-US" sz="2000" dirty="0" smtClean="0">
                <a:solidFill>
                  <a:schemeClr val="bg1"/>
                </a:solidFill>
              </a:rPr>
              <a:t>$      00.00</a:t>
            </a:r>
            <a:endParaRPr lang="en-US" sz="2000" dirty="0">
              <a:solidFill>
                <a:schemeClr val="bg1"/>
              </a:solidFill>
            </a:endParaRPr>
          </a:p>
        </p:txBody>
      </p:sp>
      <p:sp>
        <p:nvSpPr>
          <p:cNvPr id="33" name="TextBox 32"/>
          <p:cNvSpPr txBox="1"/>
          <p:nvPr/>
        </p:nvSpPr>
        <p:spPr>
          <a:xfrm>
            <a:off x="6388374" y="2709309"/>
            <a:ext cx="497252" cy="400110"/>
          </a:xfrm>
          <a:prstGeom prst="rect">
            <a:avLst/>
          </a:prstGeom>
          <a:noFill/>
        </p:spPr>
        <p:txBody>
          <a:bodyPr wrap="none" rtlCol="0">
            <a:spAutoFit/>
          </a:bodyPr>
          <a:lstStyle/>
          <a:p>
            <a:r>
              <a:rPr lang="en-US" sz="2000" dirty="0" smtClean="0">
                <a:solidFill>
                  <a:schemeClr val="bg1"/>
                </a:solidFill>
              </a:rPr>
              <a:t>Sin</a:t>
            </a:r>
            <a:endParaRPr lang="en-US" sz="2000" dirty="0">
              <a:solidFill>
                <a:schemeClr val="bg1"/>
              </a:solidFill>
            </a:endParaRPr>
          </a:p>
        </p:txBody>
      </p:sp>
      <p:sp>
        <p:nvSpPr>
          <p:cNvPr id="34" name="TextBox 33"/>
          <p:cNvSpPr txBox="1"/>
          <p:nvPr/>
        </p:nvSpPr>
        <p:spPr>
          <a:xfrm>
            <a:off x="6388373" y="3115236"/>
            <a:ext cx="497252" cy="400110"/>
          </a:xfrm>
          <a:prstGeom prst="rect">
            <a:avLst/>
          </a:prstGeom>
          <a:noFill/>
        </p:spPr>
        <p:txBody>
          <a:bodyPr wrap="none" rtlCol="0">
            <a:spAutoFit/>
          </a:bodyPr>
          <a:lstStyle/>
          <a:p>
            <a:r>
              <a:rPr lang="en-US" sz="2000" dirty="0" smtClean="0">
                <a:solidFill>
                  <a:schemeClr val="bg1"/>
                </a:solidFill>
              </a:rPr>
              <a:t>Sin</a:t>
            </a:r>
            <a:endParaRPr lang="en-US" sz="2000" dirty="0">
              <a:solidFill>
                <a:schemeClr val="bg1"/>
              </a:solidFill>
            </a:endParaRPr>
          </a:p>
        </p:txBody>
      </p:sp>
      <p:sp>
        <p:nvSpPr>
          <p:cNvPr id="35" name="TextBox 34"/>
          <p:cNvSpPr txBox="1"/>
          <p:nvPr/>
        </p:nvSpPr>
        <p:spPr>
          <a:xfrm>
            <a:off x="6388372" y="3532279"/>
            <a:ext cx="497252" cy="400110"/>
          </a:xfrm>
          <a:prstGeom prst="rect">
            <a:avLst/>
          </a:prstGeom>
          <a:noFill/>
        </p:spPr>
        <p:txBody>
          <a:bodyPr wrap="none" rtlCol="0">
            <a:spAutoFit/>
          </a:bodyPr>
          <a:lstStyle/>
          <a:p>
            <a:r>
              <a:rPr lang="en-US" sz="2000" dirty="0" smtClean="0">
                <a:solidFill>
                  <a:schemeClr val="bg1"/>
                </a:solidFill>
              </a:rPr>
              <a:t>Sin</a:t>
            </a:r>
            <a:endParaRPr lang="en-US" sz="2000" dirty="0">
              <a:solidFill>
                <a:schemeClr val="bg1"/>
              </a:solidFill>
            </a:endParaRPr>
          </a:p>
        </p:txBody>
      </p:sp>
      <p:sp>
        <p:nvSpPr>
          <p:cNvPr id="36" name="TextBox 35"/>
          <p:cNvSpPr txBox="1"/>
          <p:nvPr/>
        </p:nvSpPr>
        <p:spPr>
          <a:xfrm>
            <a:off x="7895048" y="3932389"/>
            <a:ext cx="700385" cy="400110"/>
          </a:xfrm>
          <a:prstGeom prst="rect">
            <a:avLst/>
          </a:prstGeom>
          <a:noFill/>
        </p:spPr>
        <p:txBody>
          <a:bodyPr wrap="none" rtlCol="0">
            <a:spAutoFit/>
          </a:bodyPr>
          <a:lstStyle/>
          <a:p>
            <a:r>
              <a:rPr lang="en-US" sz="2000" dirty="0" smtClean="0">
                <a:solidFill>
                  <a:schemeClr val="bg1"/>
                </a:solidFill>
              </a:rPr>
              <a:t>Faith</a:t>
            </a:r>
            <a:endParaRPr lang="en-US" sz="2000" dirty="0">
              <a:solidFill>
                <a:schemeClr val="bg1"/>
              </a:solidFill>
            </a:endParaRPr>
          </a:p>
        </p:txBody>
      </p:sp>
      <p:grpSp>
        <p:nvGrpSpPr>
          <p:cNvPr id="8" name="Group 7"/>
          <p:cNvGrpSpPr/>
          <p:nvPr/>
        </p:nvGrpSpPr>
        <p:grpSpPr>
          <a:xfrm>
            <a:off x="6072232" y="2118132"/>
            <a:ext cx="4790501" cy="2907268"/>
            <a:chOff x="6072232" y="2118132"/>
            <a:chExt cx="4790501" cy="2907268"/>
          </a:xfrm>
        </p:grpSpPr>
        <p:sp>
          <p:nvSpPr>
            <p:cNvPr id="29" name="TextBox 28"/>
            <p:cNvSpPr txBox="1"/>
            <p:nvPr/>
          </p:nvSpPr>
          <p:spPr>
            <a:xfrm>
              <a:off x="6526881" y="2121333"/>
              <a:ext cx="862737" cy="461665"/>
            </a:xfrm>
            <a:prstGeom prst="rect">
              <a:avLst/>
            </a:prstGeom>
            <a:noFill/>
          </p:spPr>
          <p:txBody>
            <a:bodyPr wrap="none" rtlCol="0">
              <a:spAutoFit/>
            </a:bodyPr>
            <a:lstStyle/>
            <a:p>
              <a:r>
                <a:rPr lang="en-US" sz="2400" dirty="0" smtClean="0">
                  <a:solidFill>
                    <a:schemeClr val="bg1"/>
                  </a:solidFill>
                </a:rPr>
                <a:t>Debit</a:t>
              </a:r>
              <a:endParaRPr lang="en-US" sz="2400" dirty="0">
                <a:solidFill>
                  <a:schemeClr val="bg1"/>
                </a:solidFill>
              </a:endParaRPr>
            </a:p>
          </p:txBody>
        </p:sp>
        <p:sp>
          <p:nvSpPr>
            <p:cNvPr id="30" name="TextBox 29"/>
            <p:cNvSpPr txBox="1"/>
            <p:nvPr/>
          </p:nvSpPr>
          <p:spPr>
            <a:xfrm>
              <a:off x="8188846" y="2118132"/>
              <a:ext cx="940450" cy="461665"/>
            </a:xfrm>
            <a:prstGeom prst="rect">
              <a:avLst/>
            </a:prstGeom>
            <a:noFill/>
          </p:spPr>
          <p:txBody>
            <a:bodyPr wrap="none" rtlCol="0">
              <a:spAutoFit/>
            </a:bodyPr>
            <a:lstStyle/>
            <a:p>
              <a:r>
                <a:rPr lang="en-US" sz="2400" dirty="0" smtClean="0">
                  <a:solidFill>
                    <a:schemeClr val="bg1"/>
                  </a:solidFill>
                </a:rPr>
                <a:t>Credit</a:t>
              </a:r>
              <a:endParaRPr lang="en-US" sz="2400" dirty="0">
                <a:solidFill>
                  <a:schemeClr val="bg1"/>
                </a:solidFill>
              </a:endParaRPr>
            </a:p>
          </p:txBody>
        </p:sp>
        <p:cxnSp>
          <p:nvCxnSpPr>
            <p:cNvPr id="31" name="Straight Connector 30"/>
            <p:cNvCxnSpPr/>
            <p:nvPr/>
          </p:nvCxnSpPr>
          <p:spPr>
            <a:xfrm flipH="1">
              <a:off x="7830748" y="2273733"/>
              <a:ext cx="8467" cy="27516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72232" y="2579797"/>
              <a:ext cx="479050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16619" y="2273733"/>
              <a:ext cx="8467" cy="27516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640875" y="2118132"/>
              <a:ext cx="955133" cy="461665"/>
            </a:xfrm>
            <a:prstGeom prst="rect">
              <a:avLst/>
            </a:prstGeom>
            <a:noFill/>
          </p:spPr>
          <p:txBody>
            <a:bodyPr wrap="none" rtlCol="0">
              <a:spAutoFit/>
            </a:bodyPr>
            <a:lstStyle/>
            <a:p>
              <a:r>
                <a:rPr lang="en-US" sz="2400" dirty="0" smtClean="0">
                  <a:solidFill>
                    <a:schemeClr val="bg1"/>
                  </a:solidFill>
                </a:rPr>
                <a:t>Result</a:t>
              </a:r>
              <a:endParaRPr lang="en-US" sz="2400" dirty="0">
                <a:solidFill>
                  <a:schemeClr val="bg1"/>
                </a:solidFill>
              </a:endParaRPr>
            </a:p>
          </p:txBody>
        </p:sp>
      </p:grpSp>
      <p:sp>
        <p:nvSpPr>
          <p:cNvPr id="39" name="TextBox 38"/>
          <p:cNvSpPr txBox="1"/>
          <p:nvPr/>
        </p:nvSpPr>
        <p:spPr>
          <a:xfrm>
            <a:off x="9533005" y="2709309"/>
            <a:ext cx="728084" cy="400110"/>
          </a:xfrm>
          <a:prstGeom prst="rect">
            <a:avLst/>
          </a:prstGeom>
          <a:noFill/>
        </p:spPr>
        <p:txBody>
          <a:bodyPr wrap="none" rtlCol="0">
            <a:spAutoFit/>
          </a:bodyPr>
          <a:lstStyle/>
          <a:p>
            <a:r>
              <a:rPr lang="en-US" sz="2000" dirty="0" smtClean="0">
                <a:solidFill>
                  <a:schemeClr val="bg1"/>
                </a:solidFill>
              </a:rPr>
              <a:t>Dead</a:t>
            </a:r>
            <a:endParaRPr lang="en-US" sz="2000" dirty="0">
              <a:solidFill>
                <a:schemeClr val="bg1"/>
              </a:solidFill>
            </a:endParaRPr>
          </a:p>
        </p:txBody>
      </p:sp>
      <p:sp>
        <p:nvSpPr>
          <p:cNvPr id="40" name="TextBox 39"/>
          <p:cNvSpPr txBox="1"/>
          <p:nvPr/>
        </p:nvSpPr>
        <p:spPr>
          <a:xfrm>
            <a:off x="9529203" y="3132169"/>
            <a:ext cx="728084" cy="400110"/>
          </a:xfrm>
          <a:prstGeom prst="rect">
            <a:avLst/>
          </a:prstGeom>
          <a:noFill/>
        </p:spPr>
        <p:txBody>
          <a:bodyPr wrap="none" rtlCol="0">
            <a:spAutoFit/>
          </a:bodyPr>
          <a:lstStyle/>
          <a:p>
            <a:r>
              <a:rPr lang="en-US" sz="2000" dirty="0" smtClean="0">
                <a:solidFill>
                  <a:schemeClr val="bg1"/>
                </a:solidFill>
              </a:rPr>
              <a:t>Dead</a:t>
            </a:r>
            <a:endParaRPr lang="en-US" sz="2000" dirty="0">
              <a:solidFill>
                <a:schemeClr val="bg1"/>
              </a:solidFill>
            </a:endParaRPr>
          </a:p>
        </p:txBody>
      </p:sp>
      <p:sp>
        <p:nvSpPr>
          <p:cNvPr id="41" name="TextBox 40"/>
          <p:cNvSpPr txBox="1"/>
          <p:nvPr/>
        </p:nvSpPr>
        <p:spPr>
          <a:xfrm>
            <a:off x="9529202" y="3532279"/>
            <a:ext cx="728084" cy="400110"/>
          </a:xfrm>
          <a:prstGeom prst="rect">
            <a:avLst/>
          </a:prstGeom>
          <a:noFill/>
        </p:spPr>
        <p:txBody>
          <a:bodyPr wrap="none" rtlCol="0">
            <a:spAutoFit/>
          </a:bodyPr>
          <a:lstStyle/>
          <a:p>
            <a:r>
              <a:rPr lang="en-US" sz="2000" dirty="0" smtClean="0">
                <a:solidFill>
                  <a:schemeClr val="bg1"/>
                </a:solidFill>
              </a:rPr>
              <a:t>Dead</a:t>
            </a:r>
            <a:endParaRPr lang="en-US" sz="2000" dirty="0">
              <a:solidFill>
                <a:schemeClr val="bg1"/>
              </a:solidFill>
            </a:endParaRPr>
          </a:p>
        </p:txBody>
      </p:sp>
      <p:sp>
        <p:nvSpPr>
          <p:cNvPr id="42" name="TextBox 41"/>
          <p:cNvSpPr txBox="1"/>
          <p:nvPr/>
        </p:nvSpPr>
        <p:spPr>
          <a:xfrm>
            <a:off x="9520734" y="3932389"/>
            <a:ext cx="1218282" cy="400110"/>
          </a:xfrm>
          <a:prstGeom prst="rect">
            <a:avLst/>
          </a:prstGeom>
          <a:noFill/>
        </p:spPr>
        <p:txBody>
          <a:bodyPr wrap="none" rtlCol="0">
            <a:spAutoFit/>
          </a:bodyPr>
          <a:lstStyle/>
          <a:p>
            <a:r>
              <a:rPr lang="en-US" sz="2000" dirty="0" smtClean="0">
                <a:solidFill>
                  <a:schemeClr val="bg1"/>
                </a:solidFill>
              </a:rPr>
              <a:t>Righteous</a:t>
            </a:r>
            <a:endParaRPr lang="en-US" sz="2000" dirty="0">
              <a:solidFill>
                <a:schemeClr val="bg1"/>
              </a:solidFill>
            </a:endParaRPr>
          </a:p>
        </p:txBody>
      </p:sp>
    </p:spTree>
    <p:extLst>
      <p:ext uri="{BB962C8B-B14F-4D97-AF65-F5344CB8AC3E}">
        <p14:creationId xmlns:p14="http://schemas.microsoft.com/office/powerpoint/2010/main" val="423119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5" grpId="0"/>
      <p:bldP spid="26" grpId="0"/>
      <p:bldP spid="27" grpId="0"/>
      <p:bldP spid="28" grpId="0"/>
      <p:bldP spid="33" grpId="0"/>
      <p:bldP spid="34" grpId="0"/>
      <p:bldP spid="35" grpId="0"/>
      <p:bldP spid="36" grpId="0"/>
      <p:bldP spid="39" grpId="0"/>
      <p:bldP spid="40" grpId="0"/>
      <p:bldP spid="41"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272</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Intergraph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Wellington, Darren P (Darren Wellington)</dc:creator>
  <cp:lastModifiedBy>Wellington, Darren P (Darren Wellington)</cp:lastModifiedBy>
  <cp:revision>15</cp:revision>
  <dcterms:created xsi:type="dcterms:W3CDTF">2016-10-08T03:41:57Z</dcterms:created>
  <dcterms:modified xsi:type="dcterms:W3CDTF">2016-10-09T13:06:48Z</dcterms:modified>
</cp:coreProperties>
</file>