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8" r:id="rId3"/>
    <p:sldId id="266" r:id="rId4"/>
    <p:sldId id="257" r:id="rId5"/>
    <p:sldId id="273" r:id="rId6"/>
    <p:sldId id="274" r:id="rId7"/>
    <p:sldId id="259" r:id="rId8"/>
    <p:sldId id="275" r:id="rId9"/>
    <p:sldId id="260" r:id="rId10"/>
    <p:sldId id="277" r:id="rId11"/>
    <p:sldId id="276" r:id="rId12"/>
    <p:sldId id="262" r:id="rId13"/>
    <p:sldId id="278" r:id="rId14"/>
    <p:sldId id="261"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0000"/>
    <a:srgbClr val="5C0000"/>
    <a:srgbClr val="173A59"/>
    <a:srgbClr val="151A21"/>
    <a:srgbClr val="D3BB8D"/>
    <a:srgbClr val="563307"/>
    <a:srgbClr val="996600"/>
    <a:srgbClr val="563D10"/>
    <a:srgbClr val="E9D6B9"/>
    <a:srgbClr val="B89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8" autoAdjust="0"/>
    <p:restoredTop sz="94660"/>
  </p:normalViewPr>
  <p:slideViewPr>
    <p:cSldViewPr snapToGrid="0">
      <p:cViewPr varScale="1">
        <p:scale>
          <a:sx n="100" d="100"/>
          <a:sy n="100" d="100"/>
        </p:scale>
        <p:origin x="138" y="30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2312"/>
            <a:ext cx="12192000" cy="92491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p>
        </p:txBody>
      </p:sp>
      <p:sp>
        <p:nvSpPr>
          <p:cNvPr id="8" name="Rectangle 7"/>
          <p:cNvSpPr/>
          <p:nvPr userDrawn="1"/>
        </p:nvSpPr>
        <p:spPr>
          <a:xfrm>
            <a:off x="0" y="5934456"/>
            <a:ext cx="12192000" cy="9235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9" name="Rectangle 8"/>
          <p:cNvSpPr/>
          <p:nvPr userDrawn="1"/>
        </p:nvSpPr>
        <p:spPr>
          <a:xfrm>
            <a:off x="0" y="961959"/>
            <a:ext cx="12192000" cy="4937760"/>
          </a:xfrm>
          <a:prstGeom prst="rect">
            <a:avLst/>
          </a:prstGeom>
          <a:gradFill>
            <a:gsLst>
              <a:gs pos="0">
                <a:srgbClr val="151A21"/>
              </a:gs>
              <a:gs pos="54000">
                <a:srgbClr val="173A59"/>
              </a:gs>
              <a:gs pos="100000">
                <a:srgbClr val="151A2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userDrawn="1"/>
        </p:nvGrpSpPr>
        <p:grpSpPr>
          <a:xfrm>
            <a:off x="-417788" y="3783724"/>
            <a:ext cx="4516823" cy="3482742"/>
            <a:chOff x="-691057" y="2953956"/>
            <a:chExt cx="6006921" cy="4533227"/>
          </a:xfrm>
        </p:grpSpPr>
        <p:pic>
          <p:nvPicPr>
            <p:cNvPr id="11" name="Picture Placeholder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057" y="3682124"/>
              <a:ext cx="6006921" cy="380505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574" y="2953956"/>
              <a:ext cx="3186736" cy="2987565"/>
            </a:xfrm>
            <a:prstGeom prst="rect">
              <a:avLst/>
            </a:prstGeom>
          </p:spPr>
        </p:pic>
      </p:grpSp>
      <p:sp>
        <p:nvSpPr>
          <p:cNvPr id="13" name="TextBox 12"/>
          <p:cNvSpPr txBox="1"/>
          <p:nvPr userDrawn="1"/>
        </p:nvSpPr>
        <p:spPr>
          <a:xfrm>
            <a:off x="3290087" y="6000404"/>
            <a:ext cx="8544519" cy="707886"/>
          </a:xfrm>
          <a:prstGeom prst="rect">
            <a:avLst/>
          </a:prstGeom>
          <a:noFill/>
        </p:spPr>
        <p:txBody>
          <a:bodyPr wrap="none" rtlCol="0">
            <a:spAutoFit/>
          </a:bodyPr>
          <a:lstStyle/>
          <a:p>
            <a:r>
              <a:rPr lang="en-US" sz="4000" i="1" dirty="0" smtClean="0">
                <a:solidFill>
                  <a:schemeClr val="bg1"/>
                </a:solidFill>
                <a:latin typeface="Times New Roman" panose="02020603050405020304" pitchFamily="18" charset="0"/>
                <a:cs typeface="Times New Roman" panose="02020603050405020304" pitchFamily="18" charset="0"/>
              </a:rPr>
              <a:t>The</a:t>
            </a:r>
            <a:r>
              <a:rPr lang="en-US" sz="4000" i="1" baseline="0" dirty="0" smtClean="0">
                <a:solidFill>
                  <a:schemeClr val="bg1"/>
                </a:solidFill>
                <a:latin typeface="Times New Roman" panose="02020603050405020304" pitchFamily="18" charset="0"/>
                <a:cs typeface="Times New Roman" panose="02020603050405020304" pitchFamily="18" charset="0"/>
              </a:rPr>
              <a:t> Church – </a:t>
            </a:r>
            <a:r>
              <a:rPr lang="en-US" sz="4000" i="1" baseline="0" dirty="0" smtClean="0">
                <a:solidFill>
                  <a:schemeClr val="bg1"/>
                </a:solidFill>
                <a:latin typeface="Times New Roman" panose="02020603050405020304" pitchFamily="18" charset="0"/>
                <a:cs typeface="Times New Roman" panose="02020603050405020304" pitchFamily="18" charset="0"/>
              </a:rPr>
              <a:t>What Every Joint Supplies</a:t>
            </a:r>
            <a:endParaRPr lang="en-US" sz="40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79167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59B2E8-35F1-4392-BB0C-52419B1A38EF}" type="datetimeFigureOut">
              <a:rPr lang="en-US" smtClean="0"/>
              <a:t>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229F6-C051-4327-886A-510F38B839DD}" type="slidenum">
              <a:rPr lang="en-US" smtClean="0"/>
              <a:t>‹#›</a:t>
            </a:fld>
            <a:endParaRPr lang="en-US"/>
          </a:p>
        </p:txBody>
      </p:sp>
    </p:spTree>
    <p:extLst>
      <p:ext uri="{BB962C8B-B14F-4D97-AF65-F5344CB8AC3E}">
        <p14:creationId xmlns:p14="http://schemas.microsoft.com/office/powerpoint/2010/main" val="366765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59B2E8-35F1-4392-BB0C-52419B1A38EF}" type="datetimeFigureOut">
              <a:rPr lang="en-US" smtClean="0"/>
              <a:t>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229F6-C051-4327-886A-510F38B839DD}" type="slidenum">
              <a:rPr lang="en-US" smtClean="0"/>
              <a:t>‹#›</a:t>
            </a:fld>
            <a:endParaRPr lang="en-US"/>
          </a:p>
        </p:txBody>
      </p:sp>
    </p:spTree>
    <p:extLst>
      <p:ext uri="{BB962C8B-B14F-4D97-AF65-F5344CB8AC3E}">
        <p14:creationId xmlns:p14="http://schemas.microsoft.com/office/powerpoint/2010/main" val="405033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59B2E8-35F1-4392-BB0C-52419B1A38EF}" type="datetimeFigureOut">
              <a:rPr lang="en-US" smtClean="0"/>
              <a:t>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229F6-C051-4327-886A-510F38B839DD}" type="slidenum">
              <a:rPr lang="en-US" smtClean="0"/>
              <a:t>‹#›</a:t>
            </a:fld>
            <a:endParaRPr lang="en-US"/>
          </a:p>
        </p:txBody>
      </p:sp>
    </p:spTree>
    <p:extLst>
      <p:ext uri="{BB962C8B-B14F-4D97-AF65-F5344CB8AC3E}">
        <p14:creationId xmlns:p14="http://schemas.microsoft.com/office/powerpoint/2010/main" val="231932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9B2E8-35F1-4392-BB0C-52419B1A38EF}" type="datetimeFigureOut">
              <a:rPr lang="en-US" smtClean="0"/>
              <a:t>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229F6-C051-4327-886A-510F38B839DD}" type="slidenum">
              <a:rPr lang="en-US" smtClean="0"/>
              <a:t>‹#›</a:t>
            </a:fld>
            <a:endParaRPr lang="en-US"/>
          </a:p>
        </p:txBody>
      </p:sp>
    </p:spTree>
    <p:extLst>
      <p:ext uri="{BB962C8B-B14F-4D97-AF65-F5344CB8AC3E}">
        <p14:creationId xmlns:p14="http://schemas.microsoft.com/office/powerpoint/2010/main" val="385258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59B2E8-35F1-4392-BB0C-52419B1A38EF}" type="datetimeFigureOut">
              <a:rPr lang="en-US" smtClean="0"/>
              <a:t>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229F6-C051-4327-886A-510F38B839DD}" type="slidenum">
              <a:rPr lang="en-US" smtClean="0"/>
              <a:t>‹#›</a:t>
            </a:fld>
            <a:endParaRPr lang="en-US"/>
          </a:p>
        </p:txBody>
      </p:sp>
    </p:spTree>
    <p:extLst>
      <p:ext uri="{BB962C8B-B14F-4D97-AF65-F5344CB8AC3E}">
        <p14:creationId xmlns:p14="http://schemas.microsoft.com/office/powerpoint/2010/main" val="264161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59B2E8-35F1-4392-BB0C-52419B1A38EF}" type="datetimeFigureOut">
              <a:rPr lang="en-US" smtClean="0"/>
              <a:t>2/20/2016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229F6-C051-4327-886A-510F38B839DD}" type="slidenum">
              <a:rPr lang="en-US" smtClean="0"/>
              <a:t>‹#›</a:t>
            </a:fld>
            <a:endParaRPr lang="en-US"/>
          </a:p>
        </p:txBody>
      </p:sp>
    </p:spTree>
    <p:extLst>
      <p:ext uri="{BB962C8B-B14F-4D97-AF65-F5344CB8AC3E}">
        <p14:creationId xmlns:p14="http://schemas.microsoft.com/office/powerpoint/2010/main" val="3802696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59B2E8-35F1-4392-BB0C-52419B1A38EF}" type="datetimeFigureOut">
              <a:rPr lang="en-US" smtClean="0"/>
              <a:t>2/20/2016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229F6-C051-4327-886A-510F38B839DD}" type="slidenum">
              <a:rPr lang="en-US" smtClean="0"/>
              <a:t>‹#›</a:t>
            </a:fld>
            <a:endParaRPr lang="en-US"/>
          </a:p>
        </p:txBody>
      </p:sp>
    </p:spTree>
    <p:extLst>
      <p:ext uri="{BB962C8B-B14F-4D97-AF65-F5344CB8AC3E}">
        <p14:creationId xmlns:p14="http://schemas.microsoft.com/office/powerpoint/2010/main" val="144943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9B2E8-35F1-4392-BB0C-52419B1A38EF}" type="datetimeFigureOut">
              <a:rPr lang="en-US" smtClean="0"/>
              <a:t>2/20/2016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229F6-C051-4327-886A-510F38B839DD}" type="slidenum">
              <a:rPr lang="en-US" smtClean="0"/>
              <a:t>‹#›</a:t>
            </a:fld>
            <a:endParaRPr lang="en-US"/>
          </a:p>
        </p:txBody>
      </p:sp>
    </p:spTree>
    <p:extLst>
      <p:ext uri="{BB962C8B-B14F-4D97-AF65-F5344CB8AC3E}">
        <p14:creationId xmlns:p14="http://schemas.microsoft.com/office/powerpoint/2010/main" val="251640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9B2E8-35F1-4392-BB0C-52419B1A38EF}" type="datetimeFigureOut">
              <a:rPr lang="en-US" smtClean="0"/>
              <a:t>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229F6-C051-4327-886A-510F38B839DD}" type="slidenum">
              <a:rPr lang="en-US" smtClean="0"/>
              <a:t>‹#›</a:t>
            </a:fld>
            <a:endParaRPr lang="en-US"/>
          </a:p>
        </p:txBody>
      </p:sp>
    </p:spTree>
    <p:extLst>
      <p:ext uri="{BB962C8B-B14F-4D97-AF65-F5344CB8AC3E}">
        <p14:creationId xmlns:p14="http://schemas.microsoft.com/office/powerpoint/2010/main" val="2002458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9B2E8-35F1-4392-BB0C-52419B1A38EF}" type="datetimeFigureOut">
              <a:rPr lang="en-US" smtClean="0"/>
              <a:t>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229F6-C051-4327-886A-510F38B839DD}" type="slidenum">
              <a:rPr lang="en-US" smtClean="0"/>
              <a:t>‹#›</a:t>
            </a:fld>
            <a:endParaRPr lang="en-US"/>
          </a:p>
        </p:txBody>
      </p:sp>
    </p:spTree>
    <p:extLst>
      <p:ext uri="{BB962C8B-B14F-4D97-AF65-F5344CB8AC3E}">
        <p14:creationId xmlns:p14="http://schemas.microsoft.com/office/powerpoint/2010/main" val="260620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9B2E8-35F1-4392-BB0C-52419B1A38EF}" type="datetimeFigureOut">
              <a:rPr lang="en-US" smtClean="0"/>
              <a:t>2/20/2016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229F6-C051-4327-886A-510F38B839DD}" type="slidenum">
              <a:rPr lang="en-US" smtClean="0"/>
              <a:t>‹#›</a:t>
            </a:fld>
            <a:endParaRPr lang="en-US"/>
          </a:p>
        </p:txBody>
      </p:sp>
    </p:spTree>
    <p:extLst>
      <p:ext uri="{BB962C8B-B14F-4D97-AF65-F5344CB8AC3E}">
        <p14:creationId xmlns:p14="http://schemas.microsoft.com/office/powerpoint/2010/main" val="4040392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151A21"/>
            </a:gs>
            <a:gs pos="54000">
              <a:srgbClr val="173A59"/>
            </a:gs>
            <a:gs pos="100000">
              <a:srgbClr val="151A21"/>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397934" y="826407"/>
            <a:ext cx="11506200" cy="4801314"/>
          </a:xfrm>
          <a:prstGeom prst="rect">
            <a:avLst/>
          </a:prstGeom>
        </p:spPr>
        <p:txBody>
          <a:bodyPr wrap="square">
            <a:spAutoFit/>
          </a:bodyPr>
          <a:lstStyle/>
          <a:p>
            <a:r>
              <a:rPr lang="en-US" sz="3200" b="1" dirty="0">
                <a:solidFill>
                  <a:schemeClr val="bg1"/>
                </a:solidFill>
                <a:latin typeface="+mj-lt"/>
              </a:rPr>
              <a:t>Ephesians </a:t>
            </a:r>
            <a:r>
              <a:rPr lang="en-US" sz="3200" b="1" dirty="0" smtClean="0">
                <a:solidFill>
                  <a:schemeClr val="bg1"/>
                </a:solidFill>
                <a:latin typeface="+mj-lt"/>
              </a:rPr>
              <a:t>4:14-16 </a:t>
            </a:r>
            <a:r>
              <a:rPr lang="en-US" sz="3200" b="1" dirty="0">
                <a:solidFill>
                  <a:schemeClr val="bg1"/>
                </a:solidFill>
                <a:latin typeface="+mj-lt"/>
              </a:rPr>
              <a:t>(NASB</a:t>
            </a:r>
            <a:r>
              <a:rPr lang="en-US" sz="3200" b="1" dirty="0" smtClean="0">
                <a:solidFill>
                  <a:schemeClr val="bg1"/>
                </a:solidFill>
                <a:latin typeface="+mj-lt"/>
              </a:rPr>
              <a:t>)</a:t>
            </a:r>
          </a:p>
          <a:p>
            <a:endParaRPr lang="en-US" sz="1100" b="1" dirty="0">
              <a:solidFill>
                <a:schemeClr val="bg1"/>
              </a:solidFill>
              <a:latin typeface="+mj-lt"/>
            </a:endParaRPr>
          </a:p>
          <a:p>
            <a:r>
              <a:rPr lang="en-US" sz="3200" baseline="30000" dirty="0">
                <a:solidFill>
                  <a:schemeClr val="bg1"/>
                </a:solidFill>
                <a:latin typeface="+mj-lt"/>
              </a:rPr>
              <a:t>14 </a:t>
            </a:r>
            <a:r>
              <a:rPr lang="en-US" sz="3200" dirty="0" smtClean="0">
                <a:solidFill>
                  <a:schemeClr val="bg1"/>
                </a:solidFill>
                <a:latin typeface="+mj-lt"/>
              </a:rPr>
              <a:t>As </a:t>
            </a:r>
            <a:r>
              <a:rPr lang="en-US" sz="3200" dirty="0">
                <a:solidFill>
                  <a:schemeClr val="bg1"/>
                </a:solidFill>
                <a:latin typeface="+mj-lt"/>
              </a:rPr>
              <a:t>a result, we are no longer to be children, tossed here and there by waves and carried about by every wind of doctrine, by the trickery of men, by craftiness </a:t>
            </a:r>
            <a:r>
              <a:rPr lang="en-US" sz="3200" dirty="0" smtClean="0">
                <a:solidFill>
                  <a:schemeClr val="bg1"/>
                </a:solidFill>
                <a:latin typeface="+mj-lt"/>
              </a:rPr>
              <a:t>in </a:t>
            </a:r>
            <a:r>
              <a:rPr lang="en-US" sz="3200" dirty="0">
                <a:solidFill>
                  <a:schemeClr val="bg1"/>
                </a:solidFill>
                <a:latin typeface="+mj-lt"/>
              </a:rPr>
              <a:t>deceitful scheming; </a:t>
            </a:r>
            <a:r>
              <a:rPr lang="en-US" sz="3200" baseline="30000" dirty="0">
                <a:solidFill>
                  <a:schemeClr val="bg1"/>
                </a:solidFill>
                <a:latin typeface="+mj-lt"/>
              </a:rPr>
              <a:t>15 </a:t>
            </a:r>
            <a:r>
              <a:rPr lang="en-US" sz="3200" dirty="0">
                <a:solidFill>
                  <a:schemeClr val="bg1"/>
                </a:solidFill>
                <a:latin typeface="+mj-lt"/>
              </a:rPr>
              <a:t>but </a:t>
            </a:r>
            <a:r>
              <a:rPr lang="en-US" sz="3200" dirty="0" smtClean="0">
                <a:solidFill>
                  <a:schemeClr val="bg1"/>
                </a:solidFill>
                <a:latin typeface="+mj-lt"/>
              </a:rPr>
              <a:t>speaking </a:t>
            </a:r>
            <a:r>
              <a:rPr lang="en-US" sz="3200" dirty="0">
                <a:solidFill>
                  <a:schemeClr val="bg1"/>
                </a:solidFill>
                <a:latin typeface="+mj-lt"/>
              </a:rPr>
              <a:t>the truth in love, </a:t>
            </a:r>
            <a:r>
              <a:rPr lang="en-US" sz="3200" dirty="0" smtClean="0">
                <a:solidFill>
                  <a:schemeClr val="bg1"/>
                </a:solidFill>
                <a:latin typeface="+mj-lt"/>
              </a:rPr>
              <a:t>we </a:t>
            </a:r>
            <a:r>
              <a:rPr lang="en-US" sz="3200" dirty="0">
                <a:solidFill>
                  <a:schemeClr val="bg1"/>
                </a:solidFill>
                <a:latin typeface="+mj-lt"/>
              </a:rPr>
              <a:t>are to grow up in all </a:t>
            </a:r>
            <a:r>
              <a:rPr lang="en-US" sz="3200" i="1" dirty="0">
                <a:solidFill>
                  <a:schemeClr val="bg1"/>
                </a:solidFill>
                <a:latin typeface="+mj-lt"/>
              </a:rPr>
              <a:t>aspects</a:t>
            </a:r>
            <a:r>
              <a:rPr lang="en-US" sz="3200" dirty="0">
                <a:solidFill>
                  <a:schemeClr val="bg1"/>
                </a:solidFill>
                <a:latin typeface="+mj-lt"/>
              </a:rPr>
              <a:t> into Him who is the head, </a:t>
            </a:r>
            <a:r>
              <a:rPr lang="en-US" sz="3200" i="1" dirty="0">
                <a:solidFill>
                  <a:schemeClr val="bg1"/>
                </a:solidFill>
                <a:latin typeface="+mj-lt"/>
              </a:rPr>
              <a:t>even</a:t>
            </a:r>
            <a:r>
              <a:rPr lang="en-US" sz="3200" dirty="0">
                <a:solidFill>
                  <a:schemeClr val="bg1"/>
                </a:solidFill>
                <a:latin typeface="+mj-lt"/>
              </a:rPr>
              <a:t> Christ, </a:t>
            </a:r>
            <a:r>
              <a:rPr lang="en-US" sz="3200" baseline="30000" dirty="0">
                <a:solidFill>
                  <a:schemeClr val="bg1"/>
                </a:solidFill>
                <a:latin typeface="+mj-lt"/>
              </a:rPr>
              <a:t>16 </a:t>
            </a:r>
            <a:r>
              <a:rPr lang="en-US" sz="3200" dirty="0">
                <a:solidFill>
                  <a:schemeClr val="bg1"/>
                </a:solidFill>
                <a:latin typeface="+mj-lt"/>
              </a:rPr>
              <a:t>from whom the whole body, being fitted and held </a:t>
            </a:r>
            <a:r>
              <a:rPr lang="en-US" sz="3200" dirty="0" smtClean="0">
                <a:solidFill>
                  <a:schemeClr val="bg1"/>
                </a:solidFill>
                <a:latin typeface="+mj-lt"/>
              </a:rPr>
              <a:t>together by </a:t>
            </a:r>
            <a:r>
              <a:rPr lang="en-US" sz="3200" dirty="0">
                <a:solidFill>
                  <a:schemeClr val="bg1"/>
                </a:solidFill>
                <a:latin typeface="+mj-lt"/>
              </a:rPr>
              <a:t>what every joint supplies, according to the </a:t>
            </a:r>
            <a:r>
              <a:rPr lang="en-US" sz="3200" dirty="0" smtClean="0">
                <a:solidFill>
                  <a:schemeClr val="bg1"/>
                </a:solidFill>
                <a:latin typeface="+mj-lt"/>
              </a:rPr>
              <a:t>proper </a:t>
            </a:r>
            <a:r>
              <a:rPr lang="en-US" sz="3200" dirty="0">
                <a:solidFill>
                  <a:schemeClr val="bg1"/>
                </a:solidFill>
                <a:latin typeface="+mj-lt"/>
              </a:rPr>
              <a:t>working of each individual part, causes the growth of the body for the building up of itself in love.</a:t>
            </a:r>
          </a:p>
        </p:txBody>
      </p:sp>
    </p:spTree>
    <p:extLst>
      <p:ext uri="{BB962C8B-B14F-4D97-AF65-F5344CB8AC3E}">
        <p14:creationId xmlns:p14="http://schemas.microsoft.com/office/powerpoint/2010/main" val="2072422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1228"/>
            <a:ext cx="7177671" cy="707886"/>
          </a:xfrm>
          <a:prstGeom prst="rect">
            <a:avLst/>
          </a:prstGeom>
          <a:noFill/>
        </p:spPr>
        <p:txBody>
          <a:bodyPr wrap="none" rtlCol="0">
            <a:spAutoFit/>
          </a:bodyPr>
          <a:lstStyle/>
          <a:p>
            <a:r>
              <a:rPr lang="en-US" sz="4000" i="1" dirty="0" smtClean="0">
                <a:solidFill>
                  <a:schemeClr val="bg1"/>
                </a:solidFill>
                <a:latin typeface="Times New Roman" panose="02020603050405020304" pitchFamily="18" charset="0"/>
                <a:cs typeface="Times New Roman" panose="02020603050405020304" pitchFamily="18" charset="0"/>
              </a:rPr>
              <a:t>The Church – </a:t>
            </a:r>
            <a:r>
              <a:rPr lang="en-US" sz="4000" i="1" dirty="0" smtClean="0">
                <a:solidFill>
                  <a:schemeClr val="bg1"/>
                </a:solidFill>
                <a:latin typeface="Times New Roman" panose="02020603050405020304" pitchFamily="18" charset="0"/>
                <a:cs typeface="Times New Roman" panose="02020603050405020304" pitchFamily="18" charset="0"/>
              </a:rPr>
              <a:t>What Are the Gifts?</a:t>
            </a:r>
            <a:endParaRPr lang="en-US" sz="4000" i="1"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2300" y="2995448"/>
            <a:ext cx="4041978" cy="3536731"/>
          </a:xfrm>
          <a:prstGeom prst="rect">
            <a:avLst/>
          </a:prstGeom>
        </p:spPr>
      </p:pic>
      <p:sp>
        <p:nvSpPr>
          <p:cNvPr id="13" name="TextBox 12"/>
          <p:cNvSpPr txBox="1"/>
          <p:nvPr/>
        </p:nvSpPr>
        <p:spPr>
          <a:xfrm>
            <a:off x="1286234" y="1587758"/>
            <a:ext cx="7037504" cy="2277547"/>
          </a:xfrm>
          <a:prstGeom prst="rect">
            <a:avLst/>
          </a:prstGeom>
          <a:noFill/>
        </p:spPr>
        <p:txBody>
          <a:bodyPr wrap="none" rtlCol="0">
            <a:spAutoFit/>
          </a:bodyPr>
          <a:lstStyle/>
          <a:p>
            <a:pPr marL="457200" indent="-457200">
              <a:spcBef>
                <a:spcPts val="1200"/>
              </a:spcBef>
              <a:buFont typeface="Arial" panose="020B0604020202020204" pitchFamily="34" charset="0"/>
              <a:buChar char="•"/>
            </a:pPr>
            <a:r>
              <a:rPr lang="en-US" sz="2800" dirty="0" smtClean="0">
                <a:solidFill>
                  <a:schemeClr val="bg1"/>
                </a:solidFill>
                <a:latin typeface="+mj-lt"/>
              </a:rPr>
              <a:t>Christ gave evangelists, pastors and teachers</a:t>
            </a:r>
          </a:p>
          <a:p>
            <a:pPr marL="914400" lvl="1" indent="-457200">
              <a:spcBef>
                <a:spcPts val="1200"/>
              </a:spcBef>
              <a:buFont typeface="Arial" panose="020B0604020202020204" pitchFamily="34" charset="0"/>
              <a:buChar char="•"/>
            </a:pPr>
            <a:r>
              <a:rPr lang="en-US" sz="2800" dirty="0" smtClean="0">
                <a:solidFill>
                  <a:schemeClr val="bg1"/>
                </a:solidFill>
                <a:latin typeface="+mj-lt"/>
              </a:rPr>
              <a:t>For equipping the saints</a:t>
            </a:r>
          </a:p>
          <a:p>
            <a:pPr marL="914400" lvl="1" indent="-457200">
              <a:spcBef>
                <a:spcPts val="1200"/>
              </a:spcBef>
              <a:buFont typeface="Arial" panose="020B0604020202020204" pitchFamily="34" charset="0"/>
              <a:buChar char="•"/>
            </a:pPr>
            <a:r>
              <a:rPr lang="en-US" sz="2800" dirty="0" smtClean="0">
                <a:solidFill>
                  <a:schemeClr val="bg1"/>
                </a:solidFill>
                <a:latin typeface="+mj-lt"/>
              </a:rPr>
              <a:t>For the work of service</a:t>
            </a:r>
          </a:p>
          <a:p>
            <a:pPr marL="914400" lvl="1" indent="-457200">
              <a:spcBef>
                <a:spcPts val="1200"/>
              </a:spcBef>
              <a:buFont typeface="Arial" panose="020B0604020202020204" pitchFamily="34" charset="0"/>
              <a:buChar char="•"/>
            </a:pPr>
            <a:r>
              <a:rPr lang="en-US" sz="2800" dirty="0" smtClean="0">
                <a:solidFill>
                  <a:schemeClr val="bg1"/>
                </a:solidFill>
                <a:latin typeface="+mj-lt"/>
              </a:rPr>
              <a:t>To the building up of the body of Christ</a:t>
            </a:r>
          </a:p>
        </p:txBody>
      </p:sp>
      <p:cxnSp>
        <p:nvCxnSpPr>
          <p:cNvPr id="8" name="Straight Connector 7"/>
          <p:cNvCxnSpPr/>
          <p:nvPr/>
        </p:nvCxnSpPr>
        <p:spPr>
          <a:xfrm flipH="1">
            <a:off x="8330325" y="1240221"/>
            <a:ext cx="45047" cy="42566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514752" y="1099213"/>
            <a:ext cx="3584028" cy="2246769"/>
          </a:xfrm>
          <a:prstGeom prst="rect">
            <a:avLst/>
          </a:prstGeom>
        </p:spPr>
        <p:txBody>
          <a:bodyPr wrap="square">
            <a:spAutoFit/>
          </a:bodyPr>
          <a:lstStyle/>
          <a:p>
            <a:r>
              <a:rPr lang="en-US" sz="2800" i="1" dirty="0" smtClean="0">
                <a:solidFill>
                  <a:schemeClr val="bg1"/>
                </a:solidFill>
                <a:latin typeface="+mj-lt"/>
              </a:rPr>
              <a:t>…for </a:t>
            </a:r>
            <a:r>
              <a:rPr lang="en-US" sz="2800" i="1" dirty="0">
                <a:solidFill>
                  <a:schemeClr val="bg1"/>
                </a:solidFill>
                <a:latin typeface="+mj-lt"/>
              </a:rPr>
              <a:t>the equipping of the saints for the work of service, to the building up of the body of Christ</a:t>
            </a:r>
            <a:endParaRPr lang="en-US" sz="2800" i="1" dirty="0">
              <a:latin typeface="+mj-lt"/>
            </a:endParaRPr>
          </a:p>
        </p:txBody>
      </p:sp>
      <p:sp>
        <p:nvSpPr>
          <p:cNvPr id="11" name="TextBox 10"/>
          <p:cNvSpPr txBox="1"/>
          <p:nvPr/>
        </p:nvSpPr>
        <p:spPr>
          <a:xfrm>
            <a:off x="1235926" y="1039596"/>
            <a:ext cx="4633000" cy="523220"/>
          </a:xfrm>
          <a:prstGeom prst="rect">
            <a:avLst/>
          </a:prstGeom>
          <a:noFill/>
        </p:spPr>
        <p:txBody>
          <a:bodyPr wrap="none" rtlCol="0">
            <a:spAutoFit/>
          </a:bodyPr>
          <a:lstStyle/>
          <a:p>
            <a:pPr>
              <a:spcBef>
                <a:spcPts val="1200"/>
              </a:spcBef>
            </a:pPr>
            <a:r>
              <a:rPr lang="en-US" sz="2800" dirty="0" smtClean="0">
                <a:solidFill>
                  <a:schemeClr val="bg1"/>
                </a:solidFill>
                <a:latin typeface="+mj-lt"/>
              </a:rPr>
              <a:t>How we sometimes view this: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6" y="1301206"/>
            <a:ext cx="2238143" cy="2754638"/>
          </a:xfrm>
          <a:prstGeom prst="rect">
            <a:avLst/>
          </a:prstGeom>
        </p:spPr>
      </p:pic>
    </p:spTree>
    <p:extLst>
      <p:ext uri="{BB962C8B-B14F-4D97-AF65-F5344CB8AC3E}">
        <p14:creationId xmlns:p14="http://schemas.microsoft.com/office/powerpoint/2010/main" val="105594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1228"/>
            <a:ext cx="7177671" cy="707886"/>
          </a:xfrm>
          <a:prstGeom prst="rect">
            <a:avLst/>
          </a:prstGeom>
          <a:noFill/>
        </p:spPr>
        <p:txBody>
          <a:bodyPr wrap="none" rtlCol="0">
            <a:spAutoFit/>
          </a:bodyPr>
          <a:lstStyle/>
          <a:p>
            <a:r>
              <a:rPr lang="en-US" sz="4000" i="1" dirty="0" smtClean="0">
                <a:solidFill>
                  <a:schemeClr val="bg1"/>
                </a:solidFill>
                <a:latin typeface="Times New Roman" panose="02020603050405020304" pitchFamily="18" charset="0"/>
                <a:cs typeface="Times New Roman" panose="02020603050405020304" pitchFamily="18" charset="0"/>
              </a:rPr>
              <a:t>The Church – </a:t>
            </a:r>
            <a:r>
              <a:rPr lang="en-US" sz="4000" i="1" dirty="0" smtClean="0">
                <a:solidFill>
                  <a:schemeClr val="bg1"/>
                </a:solidFill>
                <a:latin typeface="Times New Roman" panose="02020603050405020304" pitchFamily="18" charset="0"/>
                <a:cs typeface="Times New Roman" panose="02020603050405020304" pitchFamily="18" charset="0"/>
              </a:rPr>
              <a:t>What Are the Gifts?</a:t>
            </a:r>
            <a:endParaRPr lang="en-US" sz="4000" i="1"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2300" y="2995448"/>
            <a:ext cx="4041978" cy="3536731"/>
          </a:xfrm>
          <a:prstGeom prst="rect">
            <a:avLst/>
          </a:prstGeom>
        </p:spPr>
      </p:pic>
      <p:sp>
        <p:nvSpPr>
          <p:cNvPr id="6" name="Rectangle 5"/>
          <p:cNvSpPr/>
          <p:nvPr/>
        </p:nvSpPr>
        <p:spPr>
          <a:xfrm>
            <a:off x="8514752" y="1099213"/>
            <a:ext cx="3584028" cy="2246769"/>
          </a:xfrm>
          <a:prstGeom prst="rect">
            <a:avLst/>
          </a:prstGeom>
        </p:spPr>
        <p:txBody>
          <a:bodyPr wrap="square">
            <a:spAutoFit/>
          </a:bodyPr>
          <a:lstStyle/>
          <a:p>
            <a:r>
              <a:rPr lang="en-US" sz="2800" i="1" dirty="0" smtClean="0">
                <a:solidFill>
                  <a:schemeClr val="bg1"/>
                </a:solidFill>
                <a:latin typeface="+mj-lt"/>
              </a:rPr>
              <a:t>…for </a:t>
            </a:r>
            <a:r>
              <a:rPr lang="en-US" sz="2800" i="1" dirty="0">
                <a:solidFill>
                  <a:schemeClr val="bg1"/>
                </a:solidFill>
                <a:latin typeface="+mj-lt"/>
              </a:rPr>
              <a:t>the equipping of the saints for the work of service, to the building up of the body of Christ</a:t>
            </a:r>
            <a:endParaRPr lang="en-US" sz="2800" i="1" dirty="0">
              <a:latin typeface="+mj-lt"/>
            </a:endParaRPr>
          </a:p>
        </p:txBody>
      </p:sp>
      <p:cxnSp>
        <p:nvCxnSpPr>
          <p:cNvPr id="8" name="Straight Connector 7"/>
          <p:cNvCxnSpPr/>
          <p:nvPr/>
        </p:nvCxnSpPr>
        <p:spPr>
          <a:xfrm flipH="1">
            <a:off x="8203325" y="1240221"/>
            <a:ext cx="45047" cy="4256689"/>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35926" y="1039596"/>
            <a:ext cx="4459875" cy="523220"/>
          </a:xfrm>
          <a:prstGeom prst="rect">
            <a:avLst/>
          </a:prstGeom>
          <a:noFill/>
        </p:spPr>
        <p:txBody>
          <a:bodyPr wrap="none" rtlCol="0">
            <a:spAutoFit/>
          </a:bodyPr>
          <a:lstStyle/>
          <a:p>
            <a:pPr>
              <a:spcBef>
                <a:spcPts val="1200"/>
              </a:spcBef>
            </a:pPr>
            <a:r>
              <a:rPr lang="en-US" sz="2800" dirty="0" smtClean="0">
                <a:solidFill>
                  <a:schemeClr val="bg1"/>
                </a:solidFill>
                <a:latin typeface="+mj-lt"/>
              </a:rPr>
              <a:t>How the Holy Spirit meant it:</a:t>
            </a:r>
          </a:p>
        </p:txBody>
      </p:sp>
      <p:sp>
        <p:nvSpPr>
          <p:cNvPr id="20" name="TextBox 19"/>
          <p:cNvSpPr txBox="1"/>
          <p:nvPr/>
        </p:nvSpPr>
        <p:spPr>
          <a:xfrm>
            <a:off x="1235926" y="1610453"/>
            <a:ext cx="6770568" cy="1384995"/>
          </a:xfrm>
          <a:prstGeom prst="rect">
            <a:avLst/>
          </a:prstGeom>
          <a:noFill/>
        </p:spPr>
        <p:txBody>
          <a:bodyPr wrap="square" rtlCol="0">
            <a:spAutoFit/>
          </a:bodyPr>
          <a:lstStyle/>
          <a:p>
            <a:pPr>
              <a:spcBef>
                <a:spcPts val="1200"/>
              </a:spcBef>
            </a:pPr>
            <a:r>
              <a:rPr lang="en-US" sz="2800" dirty="0" smtClean="0">
                <a:solidFill>
                  <a:schemeClr val="bg1"/>
                </a:solidFill>
                <a:latin typeface="+mj-lt"/>
              </a:rPr>
              <a:t>Christ gave evangelists, pastors and teachers for the equipping of the saints for the work of service</a:t>
            </a:r>
          </a:p>
        </p:txBody>
      </p:sp>
      <p:sp>
        <p:nvSpPr>
          <p:cNvPr id="21" name="TextBox 20"/>
          <p:cNvSpPr txBox="1"/>
          <p:nvPr/>
        </p:nvSpPr>
        <p:spPr>
          <a:xfrm>
            <a:off x="2755564" y="2995448"/>
            <a:ext cx="5517310" cy="954107"/>
          </a:xfrm>
          <a:prstGeom prst="rect">
            <a:avLst/>
          </a:prstGeom>
          <a:noFill/>
        </p:spPr>
        <p:txBody>
          <a:bodyPr wrap="square" rtlCol="0">
            <a:spAutoFit/>
          </a:bodyPr>
          <a:lstStyle/>
          <a:p>
            <a:pPr>
              <a:spcBef>
                <a:spcPts val="1200"/>
              </a:spcBef>
            </a:pPr>
            <a:r>
              <a:rPr lang="en-US" sz="2800" dirty="0" smtClean="0">
                <a:solidFill>
                  <a:schemeClr val="bg1"/>
                </a:solidFill>
                <a:latin typeface="+mj-lt"/>
              </a:rPr>
              <a:t>to (</a:t>
            </a:r>
            <a:r>
              <a:rPr lang="en-US" sz="2800" i="1" dirty="0" smtClean="0">
                <a:solidFill>
                  <a:schemeClr val="bg1"/>
                </a:solidFill>
                <a:latin typeface="+mj-lt"/>
              </a:rPr>
              <a:t>for the purpose of</a:t>
            </a:r>
            <a:r>
              <a:rPr lang="en-US" sz="2800" dirty="0" smtClean="0">
                <a:solidFill>
                  <a:schemeClr val="bg1"/>
                </a:solidFill>
                <a:latin typeface="+mj-lt"/>
              </a:rPr>
              <a:t>) the building up (</a:t>
            </a:r>
            <a:r>
              <a:rPr lang="en-US" sz="2800" i="1" dirty="0" smtClean="0">
                <a:solidFill>
                  <a:schemeClr val="bg1"/>
                </a:solidFill>
                <a:latin typeface="+mj-lt"/>
              </a:rPr>
              <a:t>edifying</a:t>
            </a:r>
            <a:r>
              <a:rPr lang="en-US" sz="2800" dirty="0" smtClean="0">
                <a:solidFill>
                  <a:schemeClr val="bg1"/>
                </a:solidFill>
                <a:latin typeface="+mj-lt"/>
              </a:rPr>
              <a:t>) of the body of Christ! </a:t>
            </a:r>
          </a:p>
        </p:txBody>
      </p:sp>
    </p:spTree>
    <p:extLst>
      <p:ext uri="{BB962C8B-B14F-4D97-AF65-F5344CB8AC3E}">
        <p14:creationId xmlns:p14="http://schemas.microsoft.com/office/powerpoint/2010/main" val="38039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1228"/>
            <a:ext cx="6249018" cy="707886"/>
          </a:xfrm>
          <a:prstGeom prst="rect">
            <a:avLst/>
          </a:prstGeom>
          <a:noFill/>
        </p:spPr>
        <p:txBody>
          <a:bodyPr wrap="none" rtlCol="0">
            <a:spAutoFit/>
          </a:bodyPr>
          <a:lstStyle/>
          <a:p>
            <a:r>
              <a:rPr lang="en-US" sz="4000" i="1" dirty="0" smtClean="0">
                <a:solidFill>
                  <a:schemeClr val="bg1"/>
                </a:solidFill>
                <a:latin typeface="Times New Roman" panose="02020603050405020304" pitchFamily="18" charset="0"/>
                <a:cs typeface="Times New Roman" panose="02020603050405020304" pitchFamily="18" charset="0"/>
              </a:rPr>
              <a:t>The Church – </a:t>
            </a:r>
            <a:r>
              <a:rPr lang="en-US" sz="4000" i="1" dirty="0" smtClean="0">
                <a:solidFill>
                  <a:schemeClr val="bg1"/>
                </a:solidFill>
                <a:latin typeface="Times New Roman" panose="02020603050405020304" pitchFamily="18" charset="0"/>
                <a:cs typeface="Times New Roman" panose="02020603050405020304" pitchFamily="18" charset="0"/>
              </a:rPr>
              <a:t>The End Result</a:t>
            </a:r>
            <a:endParaRPr lang="en-US" sz="4000" i="1"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9465733" y="1115649"/>
            <a:ext cx="2506134" cy="3785652"/>
          </a:xfrm>
          <a:prstGeom prst="rect">
            <a:avLst/>
          </a:prstGeom>
        </p:spPr>
        <p:txBody>
          <a:bodyPr wrap="square">
            <a:spAutoFit/>
          </a:bodyPr>
          <a:lstStyle/>
          <a:p>
            <a:r>
              <a:rPr lang="en-US" sz="2400" i="1" dirty="0" smtClean="0">
                <a:solidFill>
                  <a:schemeClr val="bg1"/>
                </a:solidFill>
                <a:latin typeface="+mj-lt"/>
              </a:rPr>
              <a:t>…until </a:t>
            </a:r>
            <a:r>
              <a:rPr lang="en-US" sz="2400" i="1" dirty="0">
                <a:solidFill>
                  <a:schemeClr val="bg1"/>
                </a:solidFill>
                <a:latin typeface="+mj-lt"/>
              </a:rPr>
              <a:t>we all attain to the unity of the faith, and of the knowledge of the Son of God, to a mature man, to the measure of the stature which belongs to the fullness of Christ.</a:t>
            </a:r>
            <a:endParaRPr lang="en-US" sz="2400" i="1" dirty="0">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5667" y="1354668"/>
            <a:ext cx="3903133" cy="3903133"/>
          </a:xfrm>
          <a:prstGeom prst="rect">
            <a:avLst/>
          </a:prstGeom>
        </p:spPr>
      </p:pic>
      <p:sp>
        <p:nvSpPr>
          <p:cNvPr id="13" name="TextBox 12"/>
          <p:cNvSpPr txBox="1"/>
          <p:nvPr/>
        </p:nvSpPr>
        <p:spPr>
          <a:xfrm>
            <a:off x="406193" y="1093058"/>
            <a:ext cx="5235216" cy="523220"/>
          </a:xfrm>
          <a:prstGeom prst="rect">
            <a:avLst/>
          </a:prstGeom>
          <a:noFill/>
        </p:spPr>
        <p:txBody>
          <a:bodyPr wrap="none" rtlCol="0">
            <a:spAutoFit/>
          </a:bodyPr>
          <a:lstStyle/>
          <a:p>
            <a:pPr marL="457200" indent="-457200">
              <a:spcBef>
                <a:spcPts val="1200"/>
              </a:spcBef>
              <a:buFont typeface="Arial" panose="020B0604020202020204" pitchFamily="34" charset="0"/>
              <a:buChar char="•"/>
            </a:pPr>
            <a:r>
              <a:rPr lang="en-US" sz="2800" dirty="0" smtClean="0">
                <a:solidFill>
                  <a:schemeClr val="bg1"/>
                </a:solidFill>
                <a:latin typeface="+mj-lt"/>
              </a:rPr>
              <a:t>ALL attain the unity of the faith</a:t>
            </a:r>
          </a:p>
        </p:txBody>
      </p:sp>
      <p:sp>
        <p:nvSpPr>
          <p:cNvPr id="14" name="TextBox 13"/>
          <p:cNvSpPr txBox="1"/>
          <p:nvPr/>
        </p:nvSpPr>
        <p:spPr>
          <a:xfrm>
            <a:off x="406193" y="1916052"/>
            <a:ext cx="6333274" cy="954107"/>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800" dirty="0" smtClean="0">
                <a:solidFill>
                  <a:schemeClr val="bg1"/>
                </a:solidFill>
                <a:latin typeface="+mj-lt"/>
              </a:rPr>
              <a:t>ALL attain the unity of the knowledge of the Son of God</a:t>
            </a:r>
          </a:p>
        </p:txBody>
      </p:sp>
      <p:sp>
        <p:nvSpPr>
          <p:cNvPr id="16" name="TextBox 15"/>
          <p:cNvSpPr txBox="1"/>
          <p:nvPr/>
        </p:nvSpPr>
        <p:spPr>
          <a:xfrm>
            <a:off x="406193" y="3169934"/>
            <a:ext cx="3521605" cy="523220"/>
          </a:xfrm>
          <a:prstGeom prst="rect">
            <a:avLst/>
          </a:prstGeom>
          <a:noFill/>
        </p:spPr>
        <p:txBody>
          <a:bodyPr wrap="none" rtlCol="0">
            <a:spAutoFit/>
          </a:bodyPr>
          <a:lstStyle/>
          <a:p>
            <a:pPr marL="457200" indent="-457200">
              <a:spcBef>
                <a:spcPts val="1200"/>
              </a:spcBef>
              <a:buFont typeface="Arial" panose="020B0604020202020204" pitchFamily="34" charset="0"/>
              <a:buChar char="•"/>
            </a:pPr>
            <a:r>
              <a:rPr lang="en-US" sz="2800" dirty="0" smtClean="0">
                <a:solidFill>
                  <a:schemeClr val="bg1"/>
                </a:solidFill>
                <a:latin typeface="+mj-lt"/>
              </a:rPr>
              <a:t>ALL attain maturity</a:t>
            </a:r>
          </a:p>
        </p:txBody>
      </p:sp>
    </p:spTree>
    <p:extLst>
      <p:ext uri="{BB962C8B-B14F-4D97-AF65-F5344CB8AC3E}">
        <p14:creationId xmlns:p14="http://schemas.microsoft.com/office/powerpoint/2010/main" val="69998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1228"/>
            <a:ext cx="6249018" cy="707886"/>
          </a:xfrm>
          <a:prstGeom prst="rect">
            <a:avLst/>
          </a:prstGeom>
          <a:noFill/>
        </p:spPr>
        <p:txBody>
          <a:bodyPr wrap="none" rtlCol="0">
            <a:spAutoFit/>
          </a:bodyPr>
          <a:lstStyle/>
          <a:p>
            <a:r>
              <a:rPr lang="en-US" sz="4000" i="1" dirty="0" smtClean="0">
                <a:solidFill>
                  <a:schemeClr val="bg1"/>
                </a:solidFill>
                <a:latin typeface="Times New Roman" panose="02020603050405020304" pitchFamily="18" charset="0"/>
                <a:cs typeface="Times New Roman" panose="02020603050405020304" pitchFamily="18" charset="0"/>
              </a:rPr>
              <a:t>The Church – </a:t>
            </a:r>
            <a:r>
              <a:rPr lang="en-US" sz="4000" i="1" dirty="0" smtClean="0">
                <a:solidFill>
                  <a:schemeClr val="bg1"/>
                </a:solidFill>
                <a:latin typeface="Times New Roman" panose="02020603050405020304" pitchFamily="18" charset="0"/>
                <a:cs typeface="Times New Roman" panose="02020603050405020304" pitchFamily="18" charset="0"/>
              </a:rPr>
              <a:t>The End Result</a:t>
            </a:r>
            <a:endParaRPr lang="en-US" sz="4000" i="1"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9465733" y="1115649"/>
            <a:ext cx="2506134" cy="3785652"/>
          </a:xfrm>
          <a:prstGeom prst="rect">
            <a:avLst/>
          </a:prstGeom>
        </p:spPr>
        <p:txBody>
          <a:bodyPr wrap="square">
            <a:spAutoFit/>
          </a:bodyPr>
          <a:lstStyle/>
          <a:p>
            <a:r>
              <a:rPr lang="en-US" sz="2400" i="1" dirty="0" smtClean="0">
                <a:solidFill>
                  <a:schemeClr val="bg1"/>
                </a:solidFill>
                <a:latin typeface="+mj-lt"/>
              </a:rPr>
              <a:t>…until </a:t>
            </a:r>
            <a:r>
              <a:rPr lang="en-US" sz="2400" i="1" dirty="0">
                <a:solidFill>
                  <a:schemeClr val="bg1"/>
                </a:solidFill>
                <a:latin typeface="+mj-lt"/>
              </a:rPr>
              <a:t>we all attain to the unity of the faith, and of the knowledge of the Son of God, to a mature man, to the measure of the stature which belongs to the fullness of Christ.</a:t>
            </a:r>
            <a:endParaRPr lang="en-US" sz="2400" i="1" dirty="0">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5667" y="1354668"/>
            <a:ext cx="3903133" cy="3903133"/>
          </a:xfrm>
          <a:prstGeom prst="rect">
            <a:avLst/>
          </a:prstGeom>
        </p:spPr>
      </p:pic>
      <p:sp>
        <p:nvSpPr>
          <p:cNvPr id="13" name="TextBox 12"/>
          <p:cNvSpPr txBox="1"/>
          <p:nvPr/>
        </p:nvSpPr>
        <p:spPr>
          <a:xfrm>
            <a:off x="406193" y="1093058"/>
            <a:ext cx="7442407" cy="954107"/>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800" dirty="0" smtClean="0">
                <a:solidFill>
                  <a:schemeClr val="bg1"/>
                </a:solidFill>
                <a:latin typeface="+mj-lt"/>
              </a:rPr>
              <a:t>ALL attain the measure of the stature which belongs to the fullness of Christ</a:t>
            </a:r>
          </a:p>
        </p:txBody>
      </p:sp>
      <p:sp>
        <p:nvSpPr>
          <p:cNvPr id="16" name="TextBox 15"/>
          <p:cNvSpPr txBox="1"/>
          <p:nvPr/>
        </p:nvSpPr>
        <p:spPr>
          <a:xfrm>
            <a:off x="1108926" y="2047165"/>
            <a:ext cx="5646097" cy="523220"/>
          </a:xfrm>
          <a:prstGeom prst="rect">
            <a:avLst/>
          </a:prstGeom>
          <a:noFill/>
        </p:spPr>
        <p:txBody>
          <a:bodyPr wrap="none" rtlCol="0">
            <a:spAutoFit/>
          </a:bodyPr>
          <a:lstStyle/>
          <a:p>
            <a:pPr marL="457200" indent="-457200">
              <a:spcBef>
                <a:spcPts val="1200"/>
              </a:spcBef>
              <a:buFont typeface="Arial" panose="020B0604020202020204" pitchFamily="34" charset="0"/>
              <a:buChar char="•"/>
            </a:pPr>
            <a:r>
              <a:rPr lang="en-US" sz="2800" dirty="0" smtClean="0">
                <a:solidFill>
                  <a:schemeClr val="bg1"/>
                </a:solidFill>
                <a:latin typeface="+mj-lt"/>
              </a:rPr>
              <a:t>Something which can be measured</a:t>
            </a:r>
          </a:p>
        </p:txBody>
      </p:sp>
      <p:sp>
        <p:nvSpPr>
          <p:cNvPr id="8" name="TextBox 7"/>
          <p:cNvSpPr txBox="1"/>
          <p:nvPr/>
        </p:nvSpPr>
        <p:spPr>
          <a:xfrm>
            <a:off x="1108925" y="2570385"/>
            <a:ext cx="6213560" cy="523220"/>
          </a:xfrm>
          <a:prstGeom prst="rect">
            <a:avLst/>
          </a:prstGeom>
          <a:noFill/>
        </p:spPr>
        <p:txBody>
          <a:bodyPr wrap="none" rtlCol="0">
            <a:spAutoFit/>
          </a:bodyPr>
          <a:lstStyle/>
          <a:p>
            <a:pPr marL="457200" indent="-457200">
              <a:spcBef>
                <a:spcPts val="1200"/>
              </a:spcBef>
              <a:buFont typeface="Arial" panose="020B0604020202020204" pitchFamily="34" charset="0"/>
              <a:buChar char="•"/>
            </a:pPr>
            <a:r>
              <a:rPr lang="en-US" sz="2800" dirty="0" smtClean="0">
                <a:solidFill>
                  <a:schemeClr val="bg1"/>
                </a:solidFill>
                <a:latin typeface="+mj-lt"/>
              </a:rPr>
              <a:t>Measuring against the stature of Christ</a:t>
            </a:r>
          </a:p>
        </p:txBody>
      </p:sp>
      <p:sp>
        <p:nvSpPr>
          <p:cNvPr id="9" name="TextBox 8"/>
          <p:cNvSpPr txBox="1"/>
          <p:nvPr/>
        </p:nvSpPr>
        <p:spPr>
          <a:xfrm>
            <a:off x="1108925" y="3093605"/>
            <a:ext cx="6841275" cy="954107"/>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800" dirty="0" smtClean="0">
                <a:solidFill>
                  <a:schemeClr val="bg1"/>
                </a:solidFill>
                <a:latin typeface="+mj-lt"/>
              </a:rPr>
              <a:t>Measuring against the fullness (completeness) of the stature of Christ</a:t>
            </a:r>
          </a:p>
        </p:txBody>
      </p:sp>
      <p:sp>
        <p:nvSpPr>
          <p:cNvPr id="10" name="TextBox 9"/>
          <p:cNvSpPr txBox="1"/>
          <p:nvPr/>
        </p:nvSpPr>
        <p:spPr>
          <a:xfrm>
            <a:off x="3584924" y="5257801"/>
            <a:ext cx="8527351" cy="523220"/>
          </a:xfrm>
          <a:prstGeom prst="rect">
            <a:avLst/>
          </a:prstGeom>
          <a:noFill/>
        </p:spPr>
        <p:txBody>
          <a:bodyPr wrap="square" rtlCol="0">
            <a:spAutoFit/>
          </a:bodyPr>
          <a:lstStyle/>
          <a:p>
            <a:pPr>
              <a:spcBef>
                <a:spcPts val="1200"/>
              </a:spcBef>
            </a:pPr>
            <a:r>
              <a:rPr lang="en-US" sz="2800" dirty="0" smtClean="0">
                <a:solidFill>
                  <a:schemeClr val="bg1"/>
                </a:solidFill>
                <a:latin typeface="+mj-lt"/>
              </a:rPr>
              <a:t>We are to grow until we are ALL completely like Christ!</a:t>
            </a:r>
          </a:p>
        </p:txBody>
      </p:sp>
    </p:spTree>
    <p:extLst>
      <p:ext uri="{BB962C8B-B14F-4D97-AF65-F5344CB8AC3E}">
        <p14:creationId xmlns:p14="http://schemas.microsoft.com/office/powerpoint/2010/main" val="186795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1228"/>
            <a:ext cx="8544519" cy="707886"/>
          </a:xfrm>
          <a:prstGeom prst="rect">
            <a:avLst/>
          </a:prstGeom>
          <a:noFill/>
        </p:spPr>
        <p:txBody>
          <a:bodyPr wrap="none" rtlCol="0">
            <a:spAutoFit/>
          </a:bodyPr>
          <a:lstStyle/>
          <a:p>
            <a:r>
              <a:rPr lang="en-US" sz="4000" i="1" dirty="0" smtClean="0">
                <a:solidFill>
                  <a:schemeClr val="bg1"/>
                </a:solidFill>
                <a:latin typeface="Times New Roman" panose="02020603050405020304" pitchFamily="18" charset="0"/>
                <a:cs typeface="Times New Roman" panose="02020603050405020304" pitchFamily="18" charset="0"/>
              </a:rPr>
              <a:t>The Church – </a:t>
            </a:r>
            <a:r>
              <a:rPr lang="en-US" sz="4000" i="1" dirty="0" smtClean="0">
                <a:solidFill>
                  <a:schemeClr val="bg1"/>
                </a:solidFill>
                <a:latin typeface="Times New Roman" panose="02020603050405020304" pitchFamily="18" charset="0"/>
                <a:cs typeface="Times New Roman" panose="02020603050405020304" pitchFamily="18" charset="0"/>
              </a:rPr>
              <a:t>What Every Joint Supplies</a:t>
            </a:r>
            <a:endParaRPr lang="en-US" sz="4000" i="1"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9532" y="1054463"/>
            <a:ext cx="3660321" cy="4880427"/>
          </a:xfrm>
          <a:prstGeom prst="rect">
            <a:avLst/>
          </a:prstGeom>
        </p:spPr>
      </p:pic>
      <p:sp>
        <p:nvSpPr>
          <p:cNvPr id="11" name="TextBox 10"/>
          <p:cNvSpPr txBox="1"/>
          <p:nvPr/>
        </p:nvSpPr>
        <p:spPr>
          <a:xfrm>
            <a:off x="408573" y="1054463"/>
            <a:ext cx="9361858" cy="2862322"/>
          </a:xfrm>
          <a:prstGeom prst="rect">
            <a:avLst/>
          </a:prstGeom>
          <a:noFill/>
        </p:spPr>
        <p:txBody>
          <a:bodyPr wrap="none" rtlCol="0">
            <a:spAutoFit/>
          </a:bodyPr>
          <a:lstStyle/>
          <a:p>
            <a:pPr marL="457200" indent="-457200">
              <a:spcBef>
                <a:spcPts val="1200"/>
              </a:spcBef>
              <a:buFont typeface="Arial" panose="020B0604020202020204" pitchFamily="34" charset="0"/>
              <a:buChar char="•"/>
            </a:pPr>
            <a:r>
              <a:rPr lang="en-US" sz="2800" dirty="0" smtClean="0">
                <a:solidFill>
                  <a:schemeClr val="bg1"/>
                </a:solidFill>
                <a:latin typeface="+mj-lt"/>
              </a:rPr>
              <a:t>The entire body is fit together and held together by the joints</a:t>
            </a:r>
          </a:p>
          <a:p>
            <a:pPr marL="457200" indent="-457200">
              <a:spcBef>
                <a:spcPts val="1200"/>
              </a:spcBef>
              <a:buFont typeface="Arial" panose="020B0604020202020204" pitchFamily="34" charset="0"/>
              <a:buChar char="•"/>
            </a:pPr>
            <a:r>
              <a:rPr lang="en-US" sz="2800" dirty="0">
                <a:solidFill>
                  <a:schemeClr val="bg1"/>
                </a:solidFill>
                <a:latin typeface="+mj-lt"/>
              </a:rPr>
              <a:t>Each individual part doing its job</a:t>
            </a:r>
          </a:p>
          <a:p>
            <a:pPr marL="457200" indent="-457200">
              <a:spcBef>
                <a:spcPts val="1200"/>
              </a:spcBef>
              <a:buFont typeface="Arial" panose="020B0604020202020204" pitchFamily="34" charset="0"/>
              <a:buChar char="•"/>
            </a:pPr>
            <a:r>
              <a:rPr lang="en-US" sz="2800" dirty="0" smtClean="0">
                <a:solidFill>
                  <a:schemeClr val="bg1"/>
                </a:solidFill>
                <a:latin typeface="+mj-lt"/>
              </a:rPr>
              <a:t>The joints are not the individual parts, but connect them!</a:t>
            </a:r>
          </a:p>
          <a:p>
            <a:pPr marL="457200" indent="-457200">
              <a:spcBef>
                <a:spcPts val="1200"/>
              </a:spcBef>
              <a:buFont typeface="Arial" panose="020B0604020202020204" pitchFamily="34" charset="0"/>
              <a:buChar char="•"/>
            </a:pPr>
            <a:r>
              <a:rPr lang="en-US" sz="2800" dirty="0" smtClean="0">
                <a:solidFill>
                  <a:schemeClr val="bg1"/>
                </a:solidFill>
                <a:latin typeface="+mj-lt"/>
              </a:rPr>
              <a:t>The result is growth and the building up of the church</a:t>
            </a:r>
          </a:p>
          <a:p>
            <a:pPr marL="1371600" lvl="2" indent="-457200">
              <a:spcBef>
                <a:spcPts val="1200"/>
              </a:spcBef>
              <a:buFont typeface="Arial" panose="020B0604020202020204" pitchFamily="34" charset="0"/>
              <a:buChar char="•"/>
            </a:pPr>
            <a:r>
              <a:rPr lang="en-US" sz="2800" dirty="0" smtClean="0">
                <a:solidFill>
                  <a:schemeClr val="bg1"/>
                </a:solidFill>
                <a:latin typeface="+mj-lt"/>
              </a:rPr>
              <a:t>This is something that only happens from the inside!</a:t>
            </a:r>
          </a:p>
        </p:txBody>
      </p:sp>
    </p:spTree>
    <p:extLst>
      <p:ext uri="{BB962C8B-B14F-4D97-AF65-F5344CB8AC3E}">
        <p14:creationId xmlns:p14="http://schemas.microsoft.com/office/powerpoint/2010/main" val="399508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1228"/>
            <a:ext cx="7802329" cy="707886"/>
          </a:xfrm>
          <a:prstGeom prst="rect">
            <a:avLst/>
          </a:prstGeom>
          <a:noFill/>
        </p:spPr>
        <p:txBody>
          <a:bodyPr wrap="none" rtlCol="0">
            <a:spAutoFit/>
          </a:bodyPr>
          <a:lstStyle/>
          <a:p>
            <a:r>
              <a:rPr lang="en-US" sz="4000" i="1" dirty="0" smtClean="0">
                <a:solidFill>
                  <a:schemeClr val="bg1"/>
                </a:solidFill>
                <a:latin typeface="Times New Roman" panose="02020603050405020304" pitchFamily="18" charset="0"/>
                <a:cs typeface="Times New Roman" panose="02020603050405020304" pitchFamily="18" charset="0"/>
              </a:rPr>
              <a:t>The Church – </a:t>
            </a:r>
            <a:r>
              <a:rPr lang="en-US" sz="4000" i="1" dirty="0" smtClean="0">
                <a:solidFill>
                  <a:schemeClr val="bg1"/>
                </a:solidFill>
                <a:latin typeface="Times New Roman" panose="02020603050405020304" pitchFamily="18" charset="0"/>
                <a:cs typeface="Times New Roman" panose="02020603050405020304" pitchFamily="18" charset="0"/>
              </a:rPr>
              <a:t>Bound together in love</a:t>
            </a:r>
            <a:endParaRPr lang="en-US" sz="4000" i="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08573" y="1054463"/>
            <a:ext cx="11317760" cy="830997"/>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400" dirty="0" smtClean="0">
                <a:solidFill>
                  <a:schemeClr val="bg1"/>
                </a:solidFill>
                <a:latin typeface="+mj-lt"/>
              </a:rPr>
              <a:t>We are in a group of people that we may not, under normal circumstances befriend, much less join with in a family</a:t>
            </a:r>
          </a:p>
        </p:txBody>
      </p:sp>
      <p:sp>
        <p:nvSpPr>
          <p:cNvPr id="5" name="TextBox 4"/>
          <p:cNvSpPr txBox="1"/>
          <p:nvPr/>
        </p:nvSpPr>
        <p:spPr>
          <a:xfrm>
            <a:off x="408573" y="2008570"/>
            <a:ext cx="11317760" cy="461665"/>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400" dirty="0" smtClean="0">
                <a:solidFill>
                  <a:schemeClr val="bg1"/>
                </a:solidFill>
                <a:latin typeface="+mj-lt"/>
              </a:rPr>
              <a:t>We are joined together by the love of God and the blood of Christ</a:t>
            </a:r>
          </a:p>
        </p:txBody>
      </p:sp>
      <p:sp>
        <p:nvSpPr>
          <p:cNvPr id="6" name="TextBox 5"/>
          <p:cNvSpPr txBox="1"/>
          <p:nvPr/>
        </p:nvSpPr>
        <p:spPr>
          <a:xfrm>
            <a:off x="408573" y="2531790"/>
            <a:ext cx="11317760" cy="830997"/>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400" dirty="0" smtClean="0">
                <a:solidFill>
                  <a:schemeClr val="bg1"/>
                </a:solidFill>
                <a:latin typeface="+mj-lt"/>
              </a:rPr>
              <a:t>We are learning to love one another as the </a:t>
            </a:r>
            <a:r>
              <a:rPr lang="en-US" sz="2400" dirty="0" err="1" smtClean="0">
                <a:solidFill>
                  <a:schemeClr val="bg1"/>
                </a:solidFill>
                <a:latin typeface="+mj-lt"/>
              </a:rPr>
              <a:t>ekklesia</a:t>
            </a:r>
            <a:r>
              <a:rPr lang="en-US" sz="2400" dirty="0" smtClean="0">
                <a:solidFill>
                  <a:schemeClr val="bg1"/>
                </a:solidFill>
                <a:latin typeface="+mj-lt"/>
              </a:rPr>
              <a:t> of God, in a world that rejects the church as unnecessary and full of extremists and hypocrites</a:t>
            </a:r>
          </a:p>
        </p:txBody>
      </p:sp>
      <p:sp>
        <p:nvSpPr>
          <p:cNvPr id="7" name="TextBox 6"/>
          <p:cNvSpPr txBox="1"/>
          <p:nvPr/>
        </p:nvSpPr>
        <p:spPr>
          <a:xfrm>
            <a:off x="3117907" y="3501285"/>
            <a:ext cx="8447560" cy="461665"/>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400" dirty="0" smtClean="0">
                <a:solidFill>
                  <a:schemeClr val="bg1"/>
                </a:solidFill>
                <a:latin typeface="+mj-lt"/>
              </a:rPr>
              <a:t>We are not “holy” and “pure” as the world defines it</a:t>
            </a:r>
          </a:p>
        </p:txBody>
      </p:sp>
      <p:sp>
        <p:nvSpPr>
          <p:cNvPr id="8" name="TextBox 7"/>
          <p:cNvSpPr txBox="1"/>
          <p:nvPr/>
        </p:nvSpPr>
        <p:spPr>
          <a:xfrm>
            <a:off x="3117907" y="4101449"/>
            <a:ext cx="8447560" cy="830997"/>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400" dirty="0" smtClean="0">
                <a:solidFill>
                  <a:schemeClr val="bg1"/>
                </a:solidFill>
                <a:latin typeface="+mj-lt"/>
              </a:rPr>
              <a:t>We are a group of unholy and impure people made holy and pure by the blood of Christ.</a:t>
            </a:r>
          </a:p>
        </p:txBody>
      </p:sp>
      <p:sp>
        <p:nvSpPr>
          <p:cNvPr id="9" name="TextBox 8"/>
          <p:cNvSpPr txBox="1"/>
          <p:nvPr/>
        </p:nvSpPr>
        <p:spPr>
          <a:xfrm>
            <a:off x="3117907" y="5049676"/>
            <a:ext cx="8447560" cy="830997"/>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400" dirty="0" smtClean="0">
                <a:solidFill>
                  <a:schemeClr val="bg1"/>
                </a:solidFill>
                <a:latin typeface="+mj-lt"/>
              </a:rPr>
              <a:t>We are working together to grow up together to become like Christ.</a:t>
            </a:r>
          </a:p>
        </p:txBody>
      </p:sp>
    </p:spTree>
    <p:extLst>
      <p:ext uri="{BB962C8B-B14F-4D97-AF65-F5344CB8AC3E}">
        <p14:creationId xmlns:p14="http://schemas.microsoft.com/office/powerpoint/2010/main" val="3585855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20697436">
            <a:off x="283390" y="1677159"/>
            <a:ext cx="5657532" cy="1077218"/>
          </a:xfrm>
          <a:prstGeom prst="rect">
            <a:avLst/>
          </a:prstGeom>
          <a:noFill/>
        </p:spPr>
        <p:txBody>
          <a:bodyPr wrap="square" rtlCol="0">
            <a:spAutoFit/>
          </a:bodyPr>
          <a:lstStyle/>
          <a:p>
            <a:r>
              <a:rPr lang="en-US" sz="3200" dirty="0" smtClean="0">
                <a:solidFill>
                  <a:schemeClr val="bg1"/>
                </a:solidFill>
                <a:latin typeface="Times New Roman" panose="02020603050405020304" pitchFamily="18" charset="0"/>
                <a:cs typeface="Times New Roman" panose="02020603050405020304" pitchFamily="18" charset="0"/>
              </a:rPr>
              <a:t>What does </a:t>
            </a:r>
            <a:r>
              <a:rPr lang="en-US" sz="3200" dirty="0" smtClean="0">
                <a:solidFill>
                  <a:schemeClr val="bg1"/>
                </a:solidFill>
                <a:latin typeface="Times New Roman" panose="02020603050405020304" pitchFamily="18" charset="0"/>
                <a:cs typeface="Times New Roman" panose="02020603050405020304" pitchFamily="18" charset="0"/>
              </a:rPr>
              <a:t>“church” mean for </a:t>
            </a:r>
            <a:r>
              <a:rPr lang="en-US" sz="3200" dirty="0" smtClean="0">
                <a:solidFill>
                  <a:schemeClr val="bg1"/>
                </a:solidFill>
                <a:latin typeface="Times New Roman" panose="02020603050405020304" pitchFamily="18" charset="0"/>
                <a:cs typeface="Times New Roman" panose="02020603050405020304" pitchFamily="18" charset="0"/>
              </a:rPr>
              <a:t>me as an individual Christian?</a:t>
            </a:r>
          </a:p>
        </p:txBody>
      </p:sp>
      <p:sp>
        <p:nvSpPr>
          <p:cNvPr id="4" name="TextBox 3"/>
          <p:cNvSpPr txBox="1"/>
          <p:nvPr/>
        </p:nvSpPr>
        <p:spPr>
          <a:xfrm rot="21185761">
            <a:off x="4340128" y="4357178"/>
            <a:ext cx="4640879" cy="1077218"/>
          </a:xfrm>
          <a:prstGeom prst="rect">
            <a:avLst/>
          </a:prstGeom>
          <a:noFill/>
        </p:spPr>
        <p:txBody>
          <a:bodyPr wrap="square" rtlCol="0">
            <a:spAutoFit/>
          </a:bodyPr>
          <a:lstStyle/>
          <a:p>
            <a:r>
              <a:rPr lang="en-US" sz="3200" dirty="0" smtClean="0">
                <a:solidFill>
                  <a:schemeClr val="bg1"/>
                </a:solidFill>
                <a:latin typeface="Times New Roman" panose="02020603050405020304" pitchFamily="18" charset="0"/>
                <a:cs typeface="Times New Roman" panose="02020603050405020304" pitchFamily="18" charset="0"/>
              </a:rPr>
              <a:t>What is my role in the church?</a:t>
            </a:r>
          </a:p>
        </p:txBody>
      </p:sp>
      <p:sp>
        <p:nvSpPr>
          <p:cNvPr id="5" name="TextBox 4"/>
          <p:cNvSpPr txBox="1"/>
          <p:nvPr/>
        </p:nvSpPr>
        <p:spPr>
          <a:xfrm rot="21288734">
            <a:off x="6200619" y="1633688"/>
            <a:ext cx="2807620" cy="584775"/>
          </a:xfrm>
          <a:prstGeom prst="rect">
            <a:avLst/>
          </a:prstGeom>
          <a:noFill/>
        </p:spPr>
        <p:txBody>
          <a:bodyPr wrap="square" rtlCol="0">
            <a:spAutoFit/>
          </a:bodyPr>
          <a:lstStyle/>
          <a:p>
            <a:r>
              <a:rPr lang="en-US" sz="3200" dirty="0" smtClean="0">
                <a:solidFill>
                  <a:schemeClr val="bg1"/>
                </a:solidFill>
                <a:latin typeface="Times New Roman" panose="02020603050405020304" pitchFamily="18" charset="0"/>
                <a:cs typeface="Times New Roman" panose="02020603050405020304" pitchFamily="18" charset="0"/>
              </a:rPr>
              <a:t>Why am I here?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4135" y="1228236"/>
            <a:ext cx="4491269" cy="4790687"/>
          </a:xfrm>
          <a:prstGeom prst="rect">
            <a:avLst/>
          </a:prstGeom>
        </p:spPr>
      </p:pic>
      <p:sp>
        <p:nvSpPr>
          <p:cNvPr id="7" name="TextBox 6"/>
          <p:cNvSpPr txBox="1"/>
          <p:nvPr/>
        </p:nvSpPr>
        <p:spPr>
          <a:xfrm>
            <a:off x="0" y="231228"/>
            <a:ext cx="6520439" cy="707886"/>
          </a:xfrm>
          <a:prstGeom prst="rect">
            <a:avLst/>
          </a:prstGeom>
          <a:noFill/>
        </p:spPr>
        <p:txBody>
          <a:bodyPr wrap="none" rtlCol="0">
            <a:spAutoFit/>
          </a:bodyPr>
          <a:lstStyle/>
          <a:p>
            <a:r>
              <a:rPr lang="en-US" sz="4000" i="1" dirty="0" smtClean="0">
                <a:solidFill>
                  <a:schemeClr val="bg1"/>
                </a:solidFill>
                <a:latin typeface="Times New Roman" panose="02020603050405020304" pitchFamily="18" charset="0"/>
                <a:cs typeface="Times New Roman" panose="02020603050405020304" pitchFamily="18" charset="0"/>
              </a:rPr>
              <a:t>The Church – </a:t>
            </a:r>
            <a:r>
              <a:rPr lang="en-US" sz="4000" i="1" dirty="0" smtClean="0">
                <a:solidFill>
                  <a:schemeClr val="bg1"/>
                </a:solidFill>
                <a:latin typeface="Times New Roman" panose="02020603050405020304" pitchFamily="18" charset="0"/>
                <a:cs typeface="Times New Roman" panose="02020603050405020304" pitchFamily="18" charset="0"/>
              </a:rPr>
              <a:t>Why Am I Here</a:t>
            </a:r>
            <a:r>
              <a:rPr lang="en-US" sz="4000" i="1" dirty="0" smtClean="0">
                <a:solidFill>
                  <a:schemeClr val="bg1"/>
                </a:solidFill>
                <a:latin typeface="Times New Roman" panose="02020603050405020304" pitchFamily="18" charset="0"/>
                <a:cs typeface="Times New Roman" panose="02020603050405020304" pitchFamily="18" charset="0"/>
              </a:rPr>
              <a:t>?</a:t>
            </a:r>
            <a:endParaRPr lang="en-US" sz="4000" i="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rot="281170">
            <a:off x="4117027" y="2864510"/>
            <a:ext cx="5204811" cy="1077218"/>
          </a:xfrm>
          <a:prstGeom prst="rect">
            <a:avLst/>
          </a:prstGeom>
          <a:noFill/>
        </p:spPr>
        <p:txBody>
          <a:bodyPr wrap="square" rtlCol="0">
            <a:spAutoFit/>
          </a:bodyPr>
          <a:lstStyle/>
          <a:p>
            <a:r>
              <a:rPr lang="en-US" sz="3200" dirty="0" smtClean="0">
                <a:solidFill>
                  <a:schemeClr val="bg1"/>
                </a:solidFill>
                <a:latin typeface="Times New Roman" panose="02020603050405020304" pitchFamily="18" charset="0"/>
                <a:cs typeface="Times New Roman" panose="02020603050405020304" pitchFamily="18" charset="0"/>
              </a:rPr>
              <a:t>What am I supposed to be doing?</a:t>
            </a:r>
          </a:p>
        </p:txBody>
      </p:sp>
    </p:spTree>
    <p:extLst>
      <p:ext uri="{BB962C8B-B14F-4D97-AF65-F5344CB8AC3E}">
        <p14:creationId xmlns:p14="http://schemas.microsoft.com/office/powerpoint/2010/main" val="3572506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31228"/>
            <a:ext cx="7969233" cy="707886"/>
          </a:xfrm>
          <a:prstGeom prst="rect">
            <a:avLst/>
          </a:prstGeom>
          <a:noFill/>
        </p:spPr>
        <p:txBody>
          <a:bodyPr wrap="none" rtlCol="0">
            <a:spAutoFit/>
          </a:bodyPr>
          <a:lstStyle/>
          <a:p>
            <a:r>
              <a:rPr lang="en-US" sz="4000" i="1" dirty="0" smtClean="0">
                <a:solidFill>
                  <a:schemeClr val="bg1"/>
                </a:solidFill>
                <a:latin typeface="Times New Roman" panose="02020603050405020304" pitchFamily="18" charset="0"/>
                <a:cs typeface="Times New Roman" panose="02020603050405020304" pitchFamily="18" charset="0"/>
              </a:rPr>
              <a:t>The Church – </a:t>
            </a:r>
            <a:r>
              <a:rPr lang="en-US" sz="4000" i="1" dirty="0" smtClean="0">
                <a:solidFill>
                  <a:schemeClr val="bg1"/>
                </a:solidFill>
                <a:latin typeface="Times New Roman" panose="02020603050405020304" pitchFamily="18" charset="0"/>
                <a:cs typeface="Times New Roman" panose="02020603050405020304" pitchFamily="18" charset="0"/>
              </a:rPr>
              <a:t>The Definition Problem</a:t>
            </a:r>
            <a:endParaRPr lang="en-US" sz="4000" i="1"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76226" y="1260693"/>
            <a:ext cx="4768740" cy="2062103"/>
          </a:xfrm>
          <a:prstGeom prst="rect">
            <a:avLst/>
          </a:prstGeom>
          <a:noFill/>
        </p:spPr>
        <p:txBody>
          <a:bodyPr wrap="square" rtlCol="0">
            <a:spAutoFit/>
          </a:bodyPr>
          <a:lstStyle/>
          <a:p>
            <a:r>
              <a:rPr lang="en-US" sz="3200" dirty="0" smtClean="0">
                <a:solidFill>
                  <a:schemeClr val="bg1"/>
                </a:solidFill>
                <a:latin typeface="+mj-lt"/>
              </a:rPr>
              <a:t>Society/culture has redefined what the church is, and in doing so, has redefined its purpose.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515475" y="3257550"/>
            <a:ext cx="2800350" cy="3200400"/>
          </a:xfrm>
          <a:prstGeom prst="rect">
            <a:avLst/>
          </a:prstGeom>
        </p:spPr>
      </p:pic>
      <p:sp>
        <p:nvSpPr>
          <p:cNvPr id="10" name="TextBox 9"/>
          <p:cNvSpPr txBox="1"/>
          <p:nvPr/>
        </p:nvSpPr>
        <p:spPr>
          <a:xfrm>
            <a:off x="7598979" y="1260693"/>
            <a:ext cx="4466021" cy="2062103"/>
          </a:xfrm>
          <a:prstGeom prst="rect">
            <a:avLst/>
          </a:prstGeom>
          <a:noFill/>
        </p:spPr>
        <p:txBody>
          <a:bodyPr wrap="square" rtlCol="0">
            <a:spAutoFit/>
          </a:bodyPr>
          <a:lstStyle/>
          <a:p>
            <a:r>
              <a:rPr lang="en-US" sz="3200" dirty="0" smtClean="0">
                <a:solidFill>
                  <a:schemeClr val="bg1"/>
                </a:solidFill>
                <a:latin typeface="+mj-lt"/>
              </a:rPr>
              <a:t>As individual Christians, we are becoming more and more separated from the “church.”</a:t>
            </a:r>
          </a:p>
        </p:txBody>
      </p:sp>
      <p:sp>
        <p:nvSpPr>
          <p:cNvPr id="11" name="TextBox 10"/>
          <p:cNvSpPr txBox="1"/>
          <p:nvPr/>
        </p:nvSpPr>
        <p:spPr>
          <a:xfrm>
            <a:off x="3738600" y="3871693"/>
            <a:ext cx="6351331" cy="1569660"/>
          </a:xfrm>
          <a:prstGeom prst="rect">
            <a:avLst/>
          </a:prstGeom>
          <a:noFill/>
        </p:spPr>
        <p:txBody>
          <a:bodyPr wrap="square" rtlCol="0">
            <a:spAutoFit/>
          </a:bodyPr>
          <a:lstStyle>
            <a:defPPr>
              <a:defRPr lang="en-US"/>
            </a:defPPr>
            <a:lvl1pPr>
              <a:defRPr sz="2800">
                <a:solidFill>
                  <a:schemeClr val="bg1"/>
                </a:solidFill>
                <a:latin typeface="+mj-lt"/>
              </a:defRPr>
            </a:lvl1pPr>
          </a:lstStyle>
          <a:p>
            <a:r>
              <a:rPr lang="en-US" sz="3200" dirty="0"/>
              <a:t>The problem is in the definition!</a:t>
            </a:r>
          </a:p>
          <a:p>
            <a:r>
              <a:rPr lang="en-US" sz="3200" dirty="0"/>
              <a:t>We have forgotten what the church is and what its purpose </a:t>
            </a:r>
            <a:r>
              <a:rPr lang="en-US" sz="3200" dirty="0" smtClean="0"/>
              <a:t>is.</a:t>
            </a:r>
            <a:endParaRPr lang="en-US" sz="3200" dirty="0"/>
          </a:p>
        </p:txBody>
      </p:sp>
    </p:spTree>
    <p:extLst>
      <p:ext uri="{BB962C8B-B14F-4D97-AF65-F5344CB8AC3E}">
        <p14:creationId xmlns:p14="http://schemas.microsoft.com/office/powerpoint/2010/main" val="2227436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31228"/>
            <a:ext cx="9410333" cy="707886"/>
          </a:xfrm>
          <a:prstGeom prst="rect">
            <a:avLst/>
          </a:prstGeom>
          <a:noFill/>
        </p:spPr>
        <p:txBody>
          <a:bodyPr wrap="none" rtlCol="0">
            <a:spAutoFit/>
          </a:bodyPr>
          <a:lstStyle/>
          <a:p>
            <a:r>
              <a:rPr lang="en-US" sz="4000" i="1" dirty="0" smtClean="0">
                <a:solidFill>
                  <a:schemeClr val="bg1"/>
                </a:solidFill>
                <a:latin typeface="Times New Roman" panose="02020603050405020304" pitchFamily="18" charset="0"/>
                <a:cs typeface="Times New Roman" panose="02020603050405020304" pitchFamily="18" charset="0"/>
              </a:rPr>
              <a:t>The Church – </a:t>
            </a:r>
            <a:r>
              <a:rPr lang="en-US" sz="4000" i="1" dirty="0" smtClean="0">
                <a:solidFill>
                  <a:schemeClr val="bg1"/>
                </a:solidFill>
                <a:latin typeface="Times New Roman" panose="02020603050405020304" pitchFamily="18" charset="0"/>
                <a:cs typeface="Times New Roman" panose="02020603050405020304" pitchFamily="18" charset="0"/>
              </a:rPr>
              <a:t>The Personal Problem – “Me”</a:t>
            </a:r>
            <a:endParaRPr lang="en-US" sz="4000" i="1"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9429" y="567557"/>
            <a:ext cx="4542571" cy="2839107"/>
          </a:xfrm>
          <a:prstGeom prst="rect">
            <a:avLst/>
          </a:prstGeom>
        </p:spPr>
      </p:pic>
      <p:sp>
        <p:nvSpPr>
          <p:cNvPr id="5" name="TextBox 4"/>
          <p:cNvSpPr txBox="1"/>
          <p:nvPr/>
        </p:nvSpPr>
        <p:spPr>
          <a:xfrm>
            <a:off x="485697" y="1185435"/>
            <a:ext cx="6540573" cy="1723549"/>
          </a:xfrm>
          <a:prstGeom prst="rect">
            <a:avLst/>
          </a:prstGeom>
          <a:noFill/>
        </p:spPr>
        <p:txBody>
          <a:bodyPr wrap="none" rtlCol="0">
            <a:spAutoFit/>
          </a:bodyPr>
          <a:lstStyle/>
          <a:p>
            <a:pPr marL="457200" indent="-457200">
              <a:spcBef>
                <a:spcPts val="600"/>
              </a:spcBef>
              <a:buFont typeface="Arial" panose="020B0604020202020204" pitchFamily="34" charset="0"/>
              <a:buChar char="•"/>
            </a:pPr>
            <a:r>
              <a:rPr lang="en-US" sz="3200" dirty="0">
                <a:solidFill>
                  <a:schemeClr val="bg1"/>
                </a:solidFill>
                <a:latin typeface="+mj-lt"/>
              </a:rPr>
              <a:t>I</a:t>
            </a:r>
            <a:r>
              <a:rPr lang="en-US" sz="3200" dirty="0" smtClean="0">
                <a:solidFill>
                  <a:schemeClr val="bg1"/>
                </a:solidFill>
                <a:latin typeface="+mj-lt"/>
              </a:rPr>
              <a:t> take care of myself</a:t>
            </a:r>
          </a:p>
          <a:p>
            <a:pPr marL="457200" indent="-457200">
              <a:spcBef>
                <a:spcPts val="600"/>
              </a:spcBef>
              <a:buFont typeface="Arial" panose="020B0604020202020204" pitchFamily="34" charset="0"/>
              <a:buChar char="•"/>
            </a:pPr>
            <a:r>
              <a:rPr lang="en-US" sz="3200" dirty="0" smtClean="0">
                <a:solidFill>
                  <a:schemeClr val="bg1"/>
                </a:solidFill>
                <a:latin typeface="+mj-lt"/>
              </a:rPr>
              <a:t>I work for myself</a:t>
            </a:r>
          </a:p>
          <a:p>
            <a:pPr marL="457200" indent="-457200">
              <a:spcBef>
                <a:spcPts val="600"/>
              </a:spcBef>
              <a:buFont typeface="Arial" panose="020B0604020202020204" pitchFamily="34" charset="0"/>
              <a:buChar char="•"/>
            </a:pPr>
            <a:r>
              <a:rPr lang="en-US" sz="3200" dirty="0" smtClean="0">
                <a:solidFill>
                  <a:schemeClr val="bg1"/>
                </a:solidFill>
                <a:latin typeface="+mj-lt"/>
              </a:rPr>
              <a:t>I answer to myself, and only myself</a:t>
            </a:r>
            <a:endParaRPr lang="en-US" sz="3200" dirty="0">
              <a:solidFill>
                <a:schemeClr val="bg1"/>
              </a:solidFill>
              <a:latin typeface="+mj-lt"/>
            </a:endParaRPr>
          </a:p>
        </p:txBody>
      </p:sp>
      <p:sp>
        <p:nvSpPr>
          <p:cNvPr id="6" name="TextBox 5"/>
          <p:cNvSpPr txBox="1"/>
          <p:nvPr/>
        </p:nvSpPr>
        <p:spPr>
          <a:xfrm>
            <a:off x="3945246" y="3313587"/>
            <a:ext cx="7709162" cy="2292935"/>
          </a:xfrm>
          <a:prstGeom prst="rect">
            <a:avLst/>
          </a:prstGeom>
          <a:noFill/>
        </p:spPr>
        <p:txBody>
          <a:bodyPr wrap="none" rtlCol="0">
            <a:spAutoFit/>
          </a:bodyPr>
          <a:lstStyle/>
          <a:p>
            <a:pPr marL="457200" indent="-457200">
              <a:spcBef>
                <a:spcPts val="600"/>
              </a:spcBef>
              <a:buFont typeface="Arial" panose="020B0604020202020204" pitchFamily="34" charset="0"/>
              <a:buChar char="•"/>
            </a:pPr>
            <a:r>
              <a:rPr lang="en-US" sz="3200" dirty="0">
                <a:solidFill>
                  <a:schemeClr val="bg1"/>
                </a:solidFill>
                <a:latin typeface="+mj-lt"/>
              </a:rPr>
              <a:t>I</a:t>
            </a:r>
            <a:r>
              <a:rPr lang="en-US" sz="3200" dirty="0" smtClean="0">
                <a:solidFill>
                  <a:schemeClr val="bg1"/>
                </a:solidFill>
                <a:latin typeface="+mj-lt"/>
              </a:rPr>
              <a:t> attend “church” for what I get out of it</a:t>
            </a:r>
          </a:p>
          <a:p>
            <a:pPr marL="914400" lvl="1" indent="-457200">
              <a:spcBef>
                <a:spcPts val="600"/>
              </a:spcBef>
              <a:buFont typeface="Arial" panose="020B0604020202020204" pitchFamily="34" charset="0"/>
              <a:buChar char="•"/>
            </a:pPr>
            <a:r>
              <a:rPr lang="en-US" sz="3200" dirty="0" smtClean="0">
                <a:solidFill>
                  <a:schemeClr val="bg1"/>
                </a:solidFill>
                <a:latin typeface="+mj-lt"/>
              </a:rPr>
              <a:t>“Church” is personal</a:t>
            </a:r>
          </a:p>
          <a:p>
            <a:pPr marL="914400" lvl="1" indent="-457200">
              <a:spcBef>
                <a:spcPts val="600"/>
              </a:spcBef>
              <a:buFont typeface="Arial" panose="020B0604020202020204" pitchFamily="34" charset="0"/>
              <a:buChar char="•"/>
            </a:pPr>
            <a:r>
              <a:rPr lang="en-US" sz="3200" dirty="0" smtClean="0">
                <a:solidFill>
                  <a:schemeClr val="bg1"/>
                </a:solidFill>
                <a:latin typeface="+mj-lt"/>
              </a:rPr>
              <a:t>“Church” is private</a:t>
            </a:r>
          </a:p>
          <a:p>
            <a:pPr marL="914400" lvl="1" indent="-457200">
              <a:spcBef>
                <a:spcPts val="600"/>
              </a:spcBef>
              <a:buFont typeface="Arial" panose="020B0604020202020204" pitchFamily="34" charset="0"/>
              <a:buChar char="•"/>
            </a:pPr>
            <a:r>
              <a:rPr lang="en-US" sz="3200" dirty="0" smtClean="0">
                <a:solidFill>
                  <a:schemeClr val="bg1"/>
                </a:solidFill>
                <a:latin typeface="+mj-lt"/>
              </a:rPr>
              <a:t>“Church” is devotional – but just for me</a:t>
            </a:r>
            <a:endParaRPr lang="en-US" sz="3200" dirty="0">
              <a:solidFill>
                <a:schemeClr val="bg1"/>
              </a:solidFill>
              <a:latin typeface="+mj-lt"/>
            </a:endParaRPr>
          </a:p>
        </p:txBody>
      </p:sp>
    </p:spTree>
    <p:extLst>
      <p:ext uri="{BB962C8B-B14F-4D97-AF65-F5344CB8AC3E}">
        <p14:creationId xmlns:p14="http://schemas.microsoft.com/office/powerpoint/2010/main" val="1610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31228"/>
            <a:ext cx="7057958" cy="707886"/>
          </a:xfrm>
          <a:prstGeom prst="rect">
            <a:avLst/>
          </a:prstGeom>
          <a:noFill/>
        </p:spPr>
        <p:txBody>
          <a:bodyPr wrap="none" rtlCol="0">
            <a:spAutoFit/>
          </a:bodyPr>
          <a:lstStyle/>
          <a:p>
            <a:r>
              <a:rPr lang="en-US" sz="4000" i="1" dirty="0" smtClean="0">
                <a:solidFill>
                  <a:schemeClr val="bg1"/>
                </a:solidFill>
                <a:latin typeface="Times New Roman" panose="02020603050405020304" pitchFamily="18" charset="0"/>
                <a:cs typeface="Times New Roman" panose="02020603050405020304" pitchFamily="18" charset="0"/>
              </a:rPr>
              <a:t>The Church – </a:t>
            </a:r>
            <a:r>
              <a:rPr lang="en-US" sz="4000" i="1" dirty="0" smtClean="0">
                <a:solidFill>
                  <a:schemeClr val="bg1"/>
                </a:solidFill>
                <a:latin typeface="Times New Roman" panose="02020603050405020304" pitchFamily="18" charset="0"/>
                <a:cs typeface="Times New Roman" panose="02020603050405020304" pitchFamily="18" charset="0"/>
              </a:rPr>
              <a:t>Dedicated to “We”</a:t>
            </a:r>
            <a:endParaRPr lang="en-US" sz="4000" i="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58663" y="1332580"/>
            <a:ext cx="4343433" cy="1877437"/>
          </a:xfrm>
          <a:prstGeom prst="rect">
            <a:avLst/>
          </a:prstGeom>
          <a:noFill/>
        </p:spPr>
        <p:txBody>
          <a:bodyPr wrap="none" rtlCol="0">
            <a:spAutoFit/>
          </a:bodyPr>
          <a:lstStyle/>
          <a:p>
            <a:pPr marL="457200" indent="-457200">
              <a:spcBef>
                <a:spcPts val="1200"/>
              </a:spcBef>
              <a:buFont typeface="Arial" panose="020B0604020202020204" pitchFamily="34" charset="0"/>
              <a:buChar char="•"/>
            </a:pPr>
            <a:r>
              <a:rPr lang="en-US" sz="3200" dirty="0" smtClean="0">
                <a:solidFill>
                  <a:schemeClr val="bg1"/>
                </a:solidFill>
                <a:latin typeface="+mj-lt"/>
              </a:rPr>
              <a:t>Different backgrounds</a:t>
            </a:r>
          </a:p>
          <a:p>
            <a:pPr marL="457200" indent="-457200">
              <a:spcBef>
                <a:spcPts val="1200"/>
              </a:spcBef>
              <a:buFont typeface="Arial" panose="020B0604020202020204" pitchFamily="34" charset="0"/>
              <a:buChar char="•"/>
            </a:pPr>
            <a:r>
              <a:rPr lang="en-US" sz="3200" dirty="0" smtClean="0">
                <a:solidFill>
                  <a:schemeClr val="bg1"/>
                </a:solidFill>
                <a:latin typeface="+mj-lt"/>
              </a:rPr>
              <a:t>Different personalities</a:t>
            </a:r>
          </a:p>
          <a:p>
            <a:pPr marL="457200" indent="-457200">
              <a:spcBef>
                <a:spcPts val="1200"/>
              </a:spcBef>
              <a:buFont typeface="Arial" panose="020B0604020202020204" pitchFamily="34" charset="0"/>
              <a:buChar char="•"/>
            </a:pPr>
            <a:r>
              <a:rPr lang="en-US" sz="3200" dirty="0" smtClean="0">
                <a:solidFill>
                  <a:schemeClr val="bg1"/>
                </a:solidFill>
                <a:latin typeface="+mj-lt"/>
              </a:rPr>
              <a:t>Different cultures</a:t>
            </a:r>
            <a:endParaRPr lang="en-US" sz="3200" dirty="0">
              <a:solidFill>
                <a:schemeClr val="bg1"/>
              </a:solidFill>
              <a:latin typeface="+mj-lt"/>
            </a:endParaRPr>
          </a:p>
        </p:txBody>
      </p:sp>
      <p:sp>
        <p:nvSpPr>
          <p:cNvPr id="6" name="TextBox 5"/>
          <p:cNvSpPr txBox="1"/>
          <p:nvPr/>
        </p:nvSpPr>
        <p:spPr>
          <a:xfrm>
            <a:off x="4041780" y="4049313"/>
            <a:ext cx="7729805" cy="1077218"/>
          </a:xfrm>
          <a:prstGeom prst="rect">
            <a:avLst/>
          </a:prstGeom>
          <a:noFill/>
        </p:spPr>
        <p:txBody>
          <a:bodyPr wrap="square" rtlCol="0">
            <a:spAutoFit/>
          </a:bodyPr>
          <a:lstStyle/>
          <a:p>
            <a:pPr>
              <a:spcBef>
                <a:spcPts val="600"/>
              </a:spcBef>
            </a:pPr>
            <a:r>
              <a:rPr lang="en-US" sz="3200" dirty="0" smtClean="0">
                <a:solidFill>
                  <a:schemeClr val="bg1"/>
                </a:solidFill>
                <a:latin typeface="+mj-lt"/>
              </a:rPr>
              <a:t>Otherwise disconnected people, connected by the love of God and the blood of Christ!</a:t>
            </a:r>
            <a:endParaRPr lang="en-US" sz="3200" dirty="0">
              <a:solidFill>
                <a:schemeClr val="bg1"/>
              </a:solidFill>
              <a:latin typeface="+mj-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2014" y="564432"/>
            <a:ext cx="6442840" cy="3624098"/>
          </a:xfrm>
          <a:prstGeom prst="rect">
            <a:avLst/>
          </a:prstGeom>
        </p:spPr>
      </p:pic>
    </p:spTree>
    <p:extLst>
      <p:ext uri="{BB962C8B-B14F-4D97-AF65-F5344CB8AC3E}">
        <p14:creationId xmlns:p14="http://schemas.microsoft.com/office/powerpoint/2010/main" val="208099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par>
                                <p:cTn id="18" presetID="31"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1228"/>
            <a:ext cx="6940298" cy="707886"/>
          </a:xfrm>
          <a:prstGeom prst="rect">
            <a:avLst/>
          </a:prstGeom>
          <a:noFill/>
        </p:spPr>
        <p:txBody>
          <a:bodyPr wrap="none" rtlCol="0">
            <a:spAutoFit/>
          </a:bodyPr>
          <a:lstStyle/>
          <a:p>
            <a:r>
              <a:rPr lang="en-US" sz="4000" i="1" dirty="0" smtClean="0">
                <a:solidFill>
                  <a:schemeClr val="bg1"/>
                </a:solidFill>
                <a:latin typeface="Times New Roman" panose="02020603050405020304" pitchFamily="18" charset="0"/>
                <a:cs typeface="Times New Roman" panose="02020603050405020304" pitchFamily="18" charset="0"/>
              </a:rPr>
              <a:t>The Church – </a:t>
            </a:r>
            <a:r>
              <a:rPr lang="en-US" sz="4000" i="1" dirty="0" smtClean="0">
                <a:solidFill>
                  <a:schemeClr val="bg1"/>
                </a:solidFill>
                <a:latin typeface="Times New Roman" panose="02020603050405020304" pitchFamily="18" charset="0"/>
                <a:cs typeface="Times New Roman" panose="02020603050405020304" pitchFamily="18" charset="0"/>
              </a:rPr>
              <a:t>Ephesians 4:11-16</a:t>
            </a:r>
            <a:endParaRPr lang="en-US" sz="4000" i="1"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3738" y="4061860"/>
            <a:ext cx="2634593" cy="1975945"/>
          </a:xfrm>
          <a:prstGeom prst="rect">
            <a:avLst/>
          </a:prstGeom>
        </p:spPr>
      </p:pic>
      <p:sp>
        <p:nvSpPr>
          <p:cNvPr id="6" name="TextBox 5"/>
          <p:cNvSpPr txBox="1"/>
          <p:nvPr/>
        </p:nvSpPr>
        <p:spPr>
          <a:xfrm>
            <a:off x="286000" y="1050149"/>
            <a:ext cx="6705682" cy="523220"/>
          </a:xfrm>
          <a:prstGeom prst="rect">
            <a:avLst/>
          </a:prstGeom>
          <a:noFill/>
        </p:spPr>
        <p:txBody>
          <a:bodyPr wrap="none" rtlCol="0">
            <a:spAutoFit/>
          </a:bodyPr>
          <a:lstStyle/>
          <a:p>
            <a:pPr marL="457200" indent="-457200">
              <a:spcBef>
                <a:spcPts val="1200"/>
              </a:spcBef>
              <a:buFont typeface="Arial" panose="020B0604020202020204" pitchFamily="34" charset="0"/>
              <a:buChar char="•"/>
            </a:pPr>
            <a:r>
              <a:rPr lang="en-US" sz="2800" dirty="0" smtClean="0">
                <a:solidFill>
                  <a:schemeClr val="bg1"/>
                </a:solidFill>
                <a:latin typeface="+mj-lt"/>
              </a:rPr>
              <a:t>Point of the chapter – Unity of the Church</a:t>
            </a:r>
          </a:p>
        </p:txBody>
      </p:sp>
      <p:sp>
        <p:nvSpPr>
          <p:cNvPr id="7" name="TextBox 6"/>
          <p:cNvSpPr txBox="1"/>
          <p:nvPr/>
        </p:nvSpPr>
        <p:spPr>
          <a:xfrm>
            <a:off x="286000" y="1684404"/>
            <a:ext cx="10707821" cy="954107"/>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800" dirty="0" smtClean="0">
                <a:solidFill>
                  <a:schemeClr val="bg1"/>
                </a:solidFill>
                <a:latin typeface="+mj-lt"/>
              </a:rPr>
              <a:t>Verses 1-3 – Attitudes required for unity – Humility, Gentleness, Patience, Love</a:t>
            </a:r>
          </a:p>
        </p:txBody>
      </p:sp>
      <p:sp>
        <p:nvSpPr>
          <p:cNvPr id="8" name="TextBox 7"/>
          <p:cNvSpPr txBox="1"/>
          <p:nvPr/>
        </p:nvSpPr>
        <p:spPr>
          <a:xfrm>
            <a:off x="286000" y="2775550"/>
            <a:ext cx="10791903" cy="954107"/>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800" dirty="0" smtClean="0">
                <a:solidFill>
                  <a:schemeClr val="bg1"/>
                </a:solidFill>
                <a:latin typeface="+mj-lt"/>
              </a:rPr>
              <a:t>Verses 4-6 – Underlying facts of unity – One Body, one Spirit, one hope, one Lord, one faith, one baptism, one God</a:t>
            </a:r>
          </a:p>
        </p:txBody>
      </p:sp>
      <p:sp>
        <p:nvSpPr>
          <p:cNvPr id="9" name="TextBox 8"/>
          <p:cNvSpPr txBox="1"/>
          <p:nvPr/>
        </p:nvSpPr>
        <p:spPr>
          <a:xfrm>
            <a:off x="3197407" y="3940268"/>
            <a:ext cx="7207835" cy="954107"/>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800" dirty="0" smtClean="0">
                <a:solidFill>
                  <a:schemeClr val="bg1"/>
                </a:solidFill>
                <a:latin typeface="+mj-lt"/>
              </a:rPr>
              <a:t>Verses 7-8 – Christ gave gifts which generate and encourage unity</a:t>
            </a:r>
          </a:p>
        </p:txBody>
      </p:sp>
    </p:spTree>
    <p:extLst>
      <p:ext uri="{BB962C8B-B14F-4D97-AF65-F5344CB8AC3E}">
        <p14:creationId xmlns:p14="http://schemas.microsoft.com/office/powerpoint/2010/main" val="224189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5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1228"/>
            <a:ext cx="6940298" cy="707886"/>
          </a:xfrm>
          <a:prstGeom prst="rect">
            <a:avLst/>
          </a:prstGeom>
          <a:noFill/>
        </p:spPr>
        <p:txBody>
          <a:bodyPr wrap="none" rtlCol="0">
            <a:spAutoFit/>
          </a:bodyPr>
          <a:lstStyle/>
          <a:p>
            <a:r>
              <a:rPr lang="en-US" sz="4000" i="1" dirty="0" smtClean="0">
                <a:solidFill>
                  <a:schemeClr val="bg1"/>
                </a:solidFill>
                <a:latin typeface="Times New Roman" panose="02020603050405020304" pitchFamily="18" charset="0"/>
                <a:cs typeface="Times New Roman" panose="02020603050405020304" pitchFamily="18" charset="0"/>
              </a:rPr>
              <a:t>The Church – </a:t>
            </a:r>
            <a:r>
              <a:rPr lang="en-US" sz="4000" i="1" dirty="0" smtClean="0">
                <a:solidFill>
                  <a:schemeClr val="bg1"/>
                </a:solidFill>
                <a:latin typeface="Times New Roman" panose="02020603050405020304" pitchFamily="18" charset="0"/>
                <a:cs typeface="Times New Roman" panose="02020603050405020304" pitchFamily="18" charset="0"/>
              </a:rPr>
              <a:t>Ephesians 4:11-16</a:t>
            </a:r>
            <a:endParaRPr lang="en-US" sz="4000" i="1"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0910" y="3741682"/>
            <a:ext cx="2634593" cy="1975945"/>
          </a:xfrm>
          <a:prstGeom prst="rect">
            <a:avLst/>
          </a:prstGeom>
        </p:spPr>
      </p:pic>
      <p:sp>
        <p:nvSpPr>
          <p:cNvPr id="10" name="Rectangle 9"/>
          <p:cNvSpPr/>
          <p:nvPr/>
        </p:nvSpPr>
        <p:spPr>
          <a:xfrm>
            <a:off x="378372" y="1029332"/>
            <a:ext cx="11214537" cy="2677656"/>
          </a:xfrm>
          <a:prstGeom prst="rect">
            <a:avLst/>
          </a:prstGeom>
        </p:spPr>
        <p:txBody>
          <a:bodyPr wrap="square">
            <a:spAutoFit/>
          </a:bodyPr>
          <a:lstStyle/>
          <a:p>
            <a:r>
              <a:rPr lang="en-US" sz="2800" baseline="30000" dirty="0">
                <a:solidFill>
                  <a:schemeClr val="bg1"/>
                </a:solidFill>
                <a:latin typeface="+mj-lt"/>
              </a:rPr>
              <a:t>11 </a:t>
            </a:r>
            <a:r>
              <a:rPr lang="en-US" sz="2800" dirty="0">
                <a:solidFill>
                  <a:schemeClr val="bg1"/>
                </a:solidFill>
                <a:latin typeface="+mj-lt"/>
              </a:rPr>
              <a:t>And He gave some </a:t>
            </a:r>
            <a:r>
              <a:rPr lang="en-US" sz="2800" i="1" strike="sngStrike" dirty="0">
                <a:solidFill>
                  <a:schemeClr val="bg1"/>
                </a:solidFill>
                <a:latin typeface="+mj-lt"/>
              </a:rPr>
              <a:t>as</a:t>
            </a:r>
            <a:r>
              <a:rPr lang="en-US" sz="2800" dirty="0">
                <a:solidFill>
                  <a:schemeClr val="bg1"/>
                </a:solidFill>
                <a:latin typeface="+mj-lt"/>
              </a:rPr>
              <a:t> apostles, and some </a:t>
            </a:r>
            <a:r>
              <a:rPr lang="en-US" sz="2800" i="1" strike="sngStrike" dirty="0">
                <a:solidFill>
                  <a:schemeClr val="bg1"/>
                </a:solidFill>
                <a:latin typeface="+mj-lt"/>
              </a:rPr>
              <a:t>as</a:t>
            </a:r>
            <a:r>
              <a:rPr lang="en-US" sz="2800" dirty="0">
                <a:solidFill>
                  <a:schemeClr val="bg1"/>
                </a:solidFill>
                <a:latin typeface="+mj-lt"/>
              </a:rPr>
              <a:t> prophets, and some </a:t>
            </a:r>
            <a:r>
              <a:rPr lang="en-US" sz="2800" i="1" strike="sngStrike" dirty="0">
                <a:solidFill>
                  <a:schemeClr val="bg1"/>
                </a:solidFill>
                <a:latin typeface="+mj-lt"/>
              </a:rPr>
              <a:t>as</a:t>
            </a:r>
            <a:r>
              <a:rPr lang="en-US" sz="2800" dirty="0">
                <a:solidFill>
                  <a:schemeClr val="bg1"/>
                </a:solidFill>
                <a:latin typeface="+mj-lt"/>
              </a:rPr>
              <a:t> evangelists, and some </a:t>
            </a:r>
            <a:r>
              <a:rPr lang="en-US" sz="2800" i="1" strike="sngStrike" dirty="0">
                <a:solidFill>
                  <a:schemeClr val="bg1"/>
                </a:solidFill>
                <a:latin typeface="+mj-lt"/>
              </a:rPr>
              <a:t>as</a:t>
            </a:r>
            <a:r>
              <a:rPr lang="en-US" sz="2800" dirty="0">
                <a:solidFill>
                  <a:schemeClr val="bg1"/>
                </a:solidFill>
                <a:latin typeface="+mj-lt"/>
              </a:rPr>
              <a:t> pastors and teachers, </a:t>
            </a:r>
            <a:r>
              <a:rPr lang="en-US" sz="2800" baseline="30000" dirty="0">
                <a:solidFill>
                  <a:schemeClr val="bg1"/>
                </a:solidFill>
                <a:latin typeface="+mj-lt"/>
              </a:rPr>
              <a:t>12 </a:t>
            </a:r>
            <a:r>
              <a:rPr lang="en-US" sz="2800" dirty="0">
                <a:solidFill>
                  <a:schemeClr val="bg1"/>
                </a:solidFill>
                <a:latin typeface="+mj-lt"/>
              </a:rPr>
              <a:t>for the equipping of the </a:t>
            </a:r>
            <a:r>
              <a:rPr lang="en-US" sz="2800" dirty="0" smtClean="0">
                <a:solidFill>
                  <a:schemeClr val="bg1"/>
                </a:solidFill>
                <a:latin typeface="+mj-lt"/>
              </a:rPr>
              <a:t>saints </a:t>
            </a:r>
            <a:r>
              <a:rPr lang="en-US" sz="2800" dirty="0">
                <a:solidFill>
                  <a:schemeClr val="bg1"/>
                </a:solidFill>
                <a:latin typeface="+mj-lt"/>
              </a:rPr>
              <a:t>for the work of service, to the building up of the body of Christ; </a:t>
            </a:r>
            <a:r>
              <a:rPr lang="en-US" sz="2800" baseline="30000" dirty="0">
                <a:solidFill>
                  <a:schemeClr val="bg1"/>
                </a:solidFill>
                <a:latin typeface="+mj-lt"/>
              </a:rPr>
              <a:t>13 </a:t>
            </a:r>
            <a:r>
              <a:rPr lang="en-US" sz="2800" dirty="0">
                <a:solidFill>
                  <a:schemeClr val="bg1"/>
                </a:solidFill>
                <a:latin typeface="+mj-lt"/>
              </a:rPr>
              <a:t>until we all attain to the unity of the faith, and of the </a:t>
            </a:r>
            <a:r>
              <a:rPr lang="en-US" sz="2800" dirty="0" smtClean="0">
                <a:solidFill>
                  <a:schemeClr val="bg1"/>
                </a:solidFill>
                <a:latin typeface="+mj-lt"/>
              </a:rPr>
              <a:t>knowledge </a:t>
            </a:r>
            <a:r>
              <a:rPr lang="en-US" sz="2800" dirty="0">
                <a:solidFill>
                  <a:schemeClr val="bg1"/>
                </a:solidFill>
                <a:latin typeface="+mj-lt"/>
              </a:rPr>
              <a:t>of the Son of God, to a mature man, to the measure of the </a:t>
            </a:r>
            <a:r>
              <a:rPr lang="en-US" sz="2800" dirty="0" smtClean="0">
                <a:solidFill>
                  <a:schemeClr val="bg1"/>
                </a:solidFill>
                <a:latin typeface="+mj-lt"/>
              </a:rPr>
              <a:t>stature which </a:t>
            </a:r>
            <a:r>
              <a:rPr lang="en-US" sz="2800" dirty="0">
                <a:solidFill>
                  <a:schemeClr val="bg1"/>
                </a:solidFill>
                <a:latin typeface="+mj-lt"/>
              </a:rPr>
              <a:t>belongs to the fullness of Christ. </a:t>
            </a:r>
          </a:p>
        </p:txBody>
      </p:sp>
    </p:spTree>
    <p:extLst>
      <p:ext uri="{BB962C8B-B14F-4D97-AF65-F5344CB8AC3E}">
        <p14:creationId xmlns:p14="http://schemas.microsoft.com/office/powerpoint/2010/main" val="333731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1228"/>
            <a:ext cx="6940298" cy="707886"/>
          </a:xfrm>
          <a:prstGeom prst="rect">
            <a:avLst/>
          </a:prstGeom>
          <a:noFill/>
        </p:spPr>
        <p:txBody>
          <a:bodyPr wrap="none" rtlCol="0">
            <a:spAutoFit/>
          </a:bodyPr>
          <a:lstStyle/>
          <a:p>
            <a:r>
              <a:rPr lang="en-US" sz="4000" i="1" dirty="0" smtClean="0">
                <a:solidFill>
                  <a:schemeClr val="bg1"/>
                </a:solidFill>
                <a:latin typeface="Times New Roman" panose="02020603050405020304" pitchFamily="18" charset="0"/>
                <a:cs typeface="Times New Roman" panose="02020603050405020304" pitchFamily="18" charset="0"/>
              </a:rPr>
              <a:t>The Church – </a:t>
            </a:r>
            <a:r>
              <a:rPr lang="en-US" sz="4000" i="1" dirty="0" smtClean="0">
                <a:solidFill>
                  <a:schemeClr val="bg1"/>
                </a:solidFill>
                <a:latin typeface="Times New Roman" panose="02020603050405020304" pitchFamily="18" charset="0"/>
                <a:cs typeface="Times New Roman" panose="02020603050405020304" pitchFamily="18" charset="0"/>
              </a:rPr>
              <a:t>Ephesians 4:11-16</a:t>
            </a:r>
            <a:endParaRPr lang="en-US" sz="4000" i="1"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7407" y="3767570"/>
            <a:ext cx="2634593" cy="1975945"/>
          </a:xfrm>
          <a:prstGeom prst="rect">
            <a:avLst/>
          </a:prstGeom>
        </p:spPr>
      </p:pic>
      <p:sp>
        <p:nvSpPr>
          <p:cNvPr id="10" name="Rectangle 9"/>
          <p:cNvSpPr/>
          <p:nvPr/>
        </p:nvSpPr>
        <p:spPr>
          <a:xfrm>
            <a:off x="252248" y="939114"/>
            <a:ext cx="11582399" cy="3108543"/>
          </a:xfrm>
          <a:prstGeom prst="rect">
            <a:avLst/>
          </a:prstGeom>
        </p:spPr>
        <p:txBody>
          <a:bodyPr wrap="square">
            <a:spAutoFit/>
          </a:bodyPr>
          <a:lstStyle/>
          <a:p>
            <a:r>
              <a:rPr lang="en-US" sz="2800" baseline="30000" dirty="0">
                <a:solidFill>
                  <a:schemeClr val="bg1"/>
                </a:solidFill>
                <a:latin typeface="+mj-lt"/>
              </a:rPr>
              <a:t>14 </a:t>
            </a:r>
            <a:r>
              <a:rPr lang="en-US" sz="2800" dirty="0">
                <a:solidFill>
                  <a:schemeClr val="bg1"/>
                </a:solidFill>
                <a:latin typeface="+mj-lt"/>
              </a:rPr>
              <a:t>As a result, we are no longer to be children, tossed here and there by waves and carried about by every wind of doctrine, by the trickery of men, by craftiness in deceitful scheming; </a:t>
            </a:r>
            <a:r>
              <a:rPr lang="en-US" sz="2800" baseline="30000" dirty="0">
                <a:solidFill>
                  <a:schemeClr val="bg1"/>
                </a:solidFill>
                <a:latin typeface="+mj-lt"/>
              </a:rPr>
              <a:t>15 </a:t>
            </a:r>
            <a:r>
              <a:rPr lang="en-US" sz="2800" dirty="0">
                <a:solidFill>
                  <a:schemeClr val="bg1"/>
                </a:solidFill>
                <a:latin typeface="+mj-lt"/>
              </a:rPr>
              <a:t>but speaking the truth in love, we are to grow up in all </a:t>
            </a:r>
            <a:r>
              <a:rPr lang="en-US" sz="2800" i="1" dirty="0">
                <a:solidFill>
                  <a:schemeClr val="bg1"/>
                </a:solidFill>
                <a:latin typeface="+mj-lt"/>
              </a:rPr>
              <a:t>aspects</a:t>
            </a:r>
            <a:r>
              <a:rPr lang="en-US" sz="2800" dirty="0">
                <a:solidFill>
                  <a:schemeClr val="bg1"/>
                </a:solidFill>
                <a:latin typeface="+mj-lt"/>
              </a:rPr>
              <a:t> into Him who is the head, </a:t>
            </a:r>
            <a:r>
              <a:rPr lang="en-US" sz="2800" i="1" dirty="0">
                <a:solidFill>
                  <a:schemeClr val="bg1"/>
                </a:solidFill>
                <a:latin typeface="+mj-lt"/>
              </a:rPr>
              <a:t>even</a:t>
            </a:r>
            <a:r>
              <a:rPr lang="en-US" sz="2800" dirty="0">
                <a:solidFill>
                  <a:schemeClr val="bg1"/>
                </a:solidFill>
                <a:latin typeface="+mj-lt"/>
              </a:rPr>
              <a:t> Christ, </a:t>
            </a:r>
            <a:r>
              <a:rPr lang="en-US" sz="2800" baseline="30000" dirty="0">
                <a:solidFill>
                  <a:schemeClr val="bg1"/>
                </a:solidFill>
                <a:latin typeface="+mj-lt"/>
              </a:rPr>
              <a:t>16 </a:t>
            </a:r>
            <a:r>
              <a:rPr lang="en-US" sz="2800" dirty="0">
                <a:solidFill>
                  <a:schemeClr val="bg1"/>
                </a:solidFill>
                <a:latin typeface="+mj-lt"/>
              </a:rPr>
              <a:t>from whom the whole body, being fitted and held together by what every joint supplies, according to the proper working of each individual part, causes the growth of the body for the building up of itself in love.</a:t>
            </a:r>
          </a:p>
        </p:txBody>
      </p:sp>
    </p:spTree>
    <p:extLst>
      <p:ext uri="{BB962C8B-B14F-4D97-AF65-F5344CB8AC3E}">
        <p14:creationId xmlns:p14="http://schemas.microsoft.com/office/powerpoint/2010/main" val="3055810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1228"/>
            <a:ext cx="7177671" cy="707886"/>
          </a:xfrm>
          <a:prstGeom prst="rect">
            <a:avLst/>
          </a:prstGeom>
          <a:noFill/>
        </p:spPr>
        <p:txBody>
          <a:bodyPr wrap="none" rtlCol="0">
            <a:spAutoFit/>
          </a:bodyPr>
          <a:lstStyle/>
          <a:p>
            <a:r>
              <a:rPr lang="en-US" sz="4000" i="1" dirty="0" smtClean="0">
                <a:solidFill>
                  <a:schemeClr val="bg1"/>
                </a:solidFill>
                <a:latin typeface="Times New Roman" panose="02020603050405020304" pitchFamily="18" charset="0"/>
                <a:cs typeface="Times New Roman" panose="02020603050405020304" pitchFamily="18" charset="0"/>
              </a:rPr>
              <a:t>The Church – </a:t>
            </a:r>
            <a:r>
              <a:rPr lang="en-US" sz="4000" i="1" dirty="0" smtClean="0">
                <a:solidFill>
                  <a:schemeClr val="bg1"/>
                </a:solidFill>
                <a:latin typeface="Times New Roman" panose="02020603050405020304" pitchFamily="18" charset="0"/>
                <a:cs typeface="Times New Roman" panose="02020603050405020304" pitchFamily="18" charset="0"/>
              </a:rPr>
              <a:t>What Are the Gifts?</a:t>
            </a:r>
            <a:endParaRPr lang="en-US" sz="4000" i="1"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2300" y="2995448"/>
            <a:ext cx="4041978" cy="3536731"/>
          </a:xfrm>
          <a:prstGeom prst="rect">
            <a:avLst/>
          </a:prstGeom>
        </p:spPr>
      </p:pic>
      <p:sp>
        <p:nvSpPr>
          <p:cNvPr id="6" name="Rectangle 5"/>
          <p:cNvSpPr/>
          <p:nvPr/>
        </p:nvSpPr>
        <p:spPr>
          <a:xfrm>
            <a:off x="8661275" y="1001396"/>
            <a:ext cx="3584028" cy="2246769"/>
          </a:xfrm>
          <a:prstGeom prst="rect">
            <a:avLst/>
          </a:prstGeom>
        </p:spPr>
        <p:txBody>
          <a:bodyPr wrap="square">
            <a:spAutoFit/>
          </a:bodyPr>
          <a:lstStyle/>
          <a:p>
            <a:r>
              <a:rPr lang="en-US" sz="2800" i="1" dirty="0">
                <a:solidFill>
                  <a:schemeClr val="bg1"/>
                </a:solidFill>
                <a:latin typeface="+mj-lt"/>
              </a:rPr>
              <a:t>And He gave some </a:t>
            </a:r>
            <a:r>
              <a:rPr lang="en-US" sz="2800" i="1" dirty="0" smtClean="0">
                <a:solidFill>
                  <a:schemeClr val="bg1"/>
                </a:solidFill>
                <a:latin typeface="+mj-lt"/>
              </a:rPr>
              <a:t>apostles</a:t>
            </a:r>
            <a:r>
              <a:rPr lang="en-US" sz="2800" i="1" dirty="0">
                <a:solidFill>
                  <a:schemeClr val="bg1"/>
                </a:solidFill>
                <a:latin typeface="+mj-lt"/>
              </a:rPr>
              <a:t>, and some </a:t>
            </a:r>
            <a:r>
              <a:rPr lang="en-US" sz="2800" i="1" dirty="0" smtClean="0">
                <a:solidFill>
                  <a:schemeClr val="bg1"/>
                </a:solidFill>
                <a:latin typeface="+mj-lt"/>
              </a:rPr>
              <a:t>prophets</a:t>
            </a:r>
            <a:r>
              <a:rPr lang="en-US" sz="2800" i="1" dirty="0">
                <a:solidFill>
                  <a:schemeClr val="bg1"/>
                </a:solidFill>
                <a:latin typeface="+mj-lt"/>
              </a:rPr>
              <a:t>, and some </a:t>
            </a:r>
            <a:r>
              <a:rPr lang="en-US" sz="2800" i="1" dirty="0" smtClean="0">
                <a:solidFill>
                  <a:schemeClr val="bg1"/>
                </a:solidFill>
                <a:latin typeface="+mj-lt"/>
              </a:rPr>
              <a:t>evangelists</a:t>
            </a:r>
            <a:r>
              <a:rPr lang="en-US" sz="2800" i="1" dirty="0">
                <a:solidFill>
                  <a:schemeClr val="bg1"/>
                </a:solidFill>
                <a:latin typeface="+mj-lt"/>
              </a:rPr>
              <a:t>, and some </a:t>
            </a:r>
            <a:r>
              <a:rPr lang="en-US" sz="2800" i="1" dirty="0" smtClean="0">
                <a:solidFill>
                  <a:schemeClr val="bg1"/>
                </a:solidFill>
                <a:latin typeface="+mj-lt"/>
              </a:rPr>
              <a:t>pastors </a:t>
            </a:r>
            <a:r>
              <a:rPr lang="en-US" sz="2800" i="1" dirty="0">
                <a:solidFill>
                  <a:schemeClr val="bg1"/>
                </a:solidFill>
                <a:latin typeface="+mj-lt"/>
              </a:rPr>
              <a:t>and </a:t>
            </a:r>
            <a:r>
              <a:rPr lang="en-US" sz="2800" i="1" dirty="0" smtClean="0">
                <a:solidFill>
                  <a:schemeClr val="bg1"/>
                </a:solidFill>
                <a:latin typeface="+mj-lt"/>
              </a:rPr>
              <a:t>teachers…</a:t>
            </a:r>
            <a:endParaRPr lang="en-US" sz="2800" i="1" dirty="0">
              <a:latin typeface="+mj-lt"/>
            </a:endParaRPr>
          </a:p>
        </p:txBody>
      </p:sp>
      <p:sp>
        <p:nvSpPr>
          <p:cNvPr id="13" name="TextBox 12"/>
          <p:cNvSpPr txBox="1"/>
          <p:nvPr/>
        </p:nvSpPr>
        <p:spPr>
          <a:xfrm>
            <a:off x="159876" y="1099213"/>
            <a:ext cx="7415876" cy="523220"/>
          </a:xfrm>
          <a:prstGeom prst="rect">
            <a:avLst/>
          </a:prstGeom>
          <a:noFill/>
        </p:spPr>
        <p:txBody>
          <a:bodyPr wrap="none" rtlCol="0">
            <a:spAutoFit/>
          </a:bodyPr>
          <a:lstStyle/>
          <a:p>
            <a:pPr marL="457200" indent="-457200">
              <a:spcBef>
                <a:spcPts val="1200"/>
              </a:spcBef>
              <a:buFont typeface="Arial" panose="020B0604020202020204" pitchFamily="34" charset="0"/>
              <a:buChar char="•"/>
            </a:pPr>
            <a:r>
              <a:rPr lang="en-US" sz="2800" dirty="0" smtClean="0">
                <a:solidFill>
                  <a:schemeClr val="bg1"/>
                </a:solidFill>
                <a:latin typeface="+mj-lt"/>
              </a:rPr>
              <a:t>Apostles and Prophets – Revealers of the Word</a:t>
            </a:r>
          </a:p>
        </p:txBody>
      </p:sp>
      <p:sp>
        <p:nvSpPr>
          <p:cNvPr id="14" name="TextBox 13"/>
          <p:cNvSpPr txBox="1"/>
          <p:nvPr/>
        </p:nvSpPr>
        <p:spPr>
          <a:xfrm>
            <a:off x="159876" y="1672188"/>
            <a:ext cx="6160725" cy="523220"/>
          </a:xfrm>
          <a:prstGeom prst="rect">
            <a:avLst/>
          </a:prstGeom>
          <a:noFill/>
        </p:spPr>
        <p:txBody>
          <a:bodyPr wrap="none" rtlCol="0">
            <a:spAutoFit/>
          </a:bodyPr>
          <a:lstStyle/>
          <a:p>
            <a:pPr marL="457200" indent="-457200">
              <a:spcBef>
                <a:spcPts val="1200"/>
              </a:spcBef>
              <a:buFont typeface="Arial" panose="020B0604020202020204" pitchFamily="34" charset="0"/>
              <a:buChar char="•"/>
            </a:pPr>
            <a:r>
              <a:rPr lang="en-US" sz="2800" dirty="0" smtClean="0">
                <a:solidFill>
                  <a:schemeClr val="bg1"/>
                </a:solidFill>
                <a:latin typeface="+mj-lt"/>
              </a:rPr>
              <a:t>Evangelists – Proclaimers of the Word</a:t>
            </a:r>
          </a:p>
        </p:txBody>
      </p:sp>
      <p:sp>
        <p:nvSpPr>
          <p:cNvPr id="15" name="TextBox 14"/>
          <p:cNvSpPr txBox="1"/>
          <p:nvPr/>
        </p:nvSpPr>
        <p:spPr>
          <a:xfrm>
            <a:off x="159876" y="2245293"/>
            <a:ext cx="8784427" cy="954107"/>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800" dirty="0" smtClean="0">
                <a:solidFill>
                  <a:schemeClr val="bg1"/>
                </a:solidFill>
                <a:latin typeface="+mj-lt"/>
              </a:rPr>
              <a:t>Pastors – Shepherds to feed the flock and help the church function in accordance with the Word</a:t>
            </a:r>
          </a:p>
        </p:txBody>
      </p:sp>
      <p:sp>
        <p:nvSpPr>
          <p:cNvPr id="16" name="TextBox 15"/>
          <p:cNvSpPr txBox="1"/>
          <p:nvPr/>
        </p:nvSpPr>
        <p:spPr>
          <a:xfrm>
            <a:off x="159876" y="3248165"/>
            <a:ext cx="7586248" cy="523220"/>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800" dirty="0" smtClean="0">
                <a:solidFill>
                  <a:schemeClr val="bg1"/>
                </a:solidFill>
                <a:latin typeface="+mj-lt"/>
              </a:rPr>
              <a:t>Teachers – Explainers of the Word</a:t>
            </a:r>
          </a:p>
        </p:txBody>
      </p:sp>
      <p:cxnSp>
        <p:nvCxnSpPr>
          <p:cNvPr id="8" name="Straight Connector 7"/>
          <p:cNvCxnSpPr/>
          <p:nvPr/>
        </p:nvCxnSpPr>
        <p:spPr>
          <a:xfrm flipH="1">
            <a:off x="8203325" y="1240221"/>
            <a:ext cx="45047" cy="42566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64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1243</TotalTime>
  <Words>820</Words>
  <Application>Microsoft Office PowerPoint</Application>
  <PresentationFormat>Widescreen</PresentationFormat>
  <Paragraphs>78</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Intergraph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Wellington, Darren P (Darren Wellington)</dc:creator>
  <cp:lastModifiedBy>Wellington, Darren P (Darren Wellington)</cp:lastModifiedBy>
  <cp:revision>64</cp:revision>
  <dcterms:created xsi:type="dcterms:W3CDTF">2016-02-13T19:39:12Z</dcterms:created>
  <dcterms:modified xsi:type="dcterms:W3CDTF">2016-02-21T03:03:42Z</dcterms:modified>
</cp:coreProperties>
</file>